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3" r:id="rId3"/>
    <p:sldId id="284" r:id="rId4"/>
    <p:sldId id="268" r:id="rId5"/>
    <p:sldId id="269" r:id="rId6"/>
    <p:sldId id="265" r:id="rId7"/>
    <p:sldId id="264" r:id="rId8"/>
    <p:sldId id="266" r:id="rId9"/>
    <p:sldId id="263" r:id="rId10"/>
    <p:sldId id="267" r:id="rId11"/>
    <p:sldId id="272" r:id="rId12"/>
    <p:sldId id="273" r:id="rId13"/>
    <p:sldId id="275" r:id="rId14"/>
    <p:sldId id="276" r:id="rId15"/>
    <p:sldId id="277" r:id="rId16"/>
    <p:sldId id="285" r:id="rId17"/>
    <p:sldId id="278" r:id="rId18"/>
    <p:sldId id="281" r:id="rId19"/>
    <p:sldId id="274" r:id="rId20"/>
    <p:sldId id="257" r:id="rId21"/>
  </p:sldIdLst>
  <p:sldSz cx="9144000" cy="6858000" type="screen4x3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46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E37EE3F-781A-AC40-2779-F987A22617D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00B8D7-1326-9246-D6CB-69C36B26737D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CEDC6DD-A55E-4B50-857C-24A1F33EBA1F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8B403D90-A633-D369-0BC0-E577EA7099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55FBFD30-278B-C319-3182-E028D1186F8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52A2D2-988D-6A49-98AB-4288A69FF4B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EDD7FC-FC95-010B-41C1-688618BEB0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F6DF8AB-0C0D-488C-84D4-BCFD7BA94D58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708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459BB5D6-3411-1738-7A31-6725AF174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0322F101-BC89-5F3D-8C00-0B0326B71F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5677" cy="4114077"/>
          </a:xfrm>
        </p:spPr>
        <p:txBody>
          <a:bodyPr lIns="0" tIns="0" rIns="0" bIns="0"/>
          <a:lstStyle/>
          <a:p>
            <a:endParaRPr lang="en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562F07-5F2F-F722-0BCC-D08437E3CAD4}"/>
              </a:ext>
            </a:extLst>
          </p:cNvPr>
          <p:cNvSpPr/>
          <p:nvPr/>
        </p:nvSpPr>
        <p:spPr>
          <a:xfrm>
            <a:off x="3884764" y="8685364"/>
            <a:ext cx="2971077" cy="4564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68F865-C293-4347-92D4-DEEEDAA3F2B2}" type="slidenum">
              <a:t>9</a:t>
            </a:fld>
            <a:endParaRPr lang="de-DE" sz="1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2D6D019-8513-3F04-2553-18C9C3602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8CA5761-1F36-2C94-5234-C2221BD696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de-DE"/>
              <a:t>When analyzing different prebiotic compounds, we realized that energy rich species such as TMP are massively favoured by thermal trapping.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7630CC-4C69-31F1-428D-D08481F83AC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35D32C-232A-4DFC-BDA4-509A04F3A0A1}" type="slidenum">
              <a:t>12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F6DF8AB-0C0D-488C-84D4-BCFD7BA94D5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42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C0AA1-D61A-3865-4875-72E902B33D7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CBE9E-D34D-46DB-9F40-A9AC408CC2A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20291-418A-6518-B5F6-1250CC1D0C9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1E93CA-7FC9-4211-B11B-E317F61BD5AA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21433-04AE-9DB2-C55D-B4FCB916AC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CD9BE-10B9-9A14-F802-2B265BF9A4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A7DB6E-16BF-432E-A15F-F212B789432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104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5836-7255-5D57-5A21-453D4006E7D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FCF941-625D-B5F0-9DDA-5F70FA69D2C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A5550-53D0-D50C-8750-5C60C93F9D4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C50CDC-47B0-4CD1-8310-349B09CDAE54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69065-52BC-BF1F-5A87-6355802B40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250E1-A425-9517-A1E2-84F53689B9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389F56-B065-40DA-AA93-BC00F997AE8B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91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B03CC5-5BA9-A9A0-DF77-5592F852B7E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135E-AD02-19A5-E4E0-4DF7E553308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A6F96-5141-CADA-5BDD-54737AF0AE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055765-7F61-444C-A3A9-4D25D05A60B0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DEF0C-4BBD-A708-515D-B77DB4A194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46C64-2495-A383-82DA-CF246242EBA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0818FE-6908-4DE7-B0D3-31F55A01D9B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440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56D5F716-F69D-336F-FCBC-ADD8BBD893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130478"/>
            <a:ext cx="7771677" cy="1469157"/>
          </a:xfrm>
        </p:spPr>
        <p:txBody>
          <a:bodyPr lIns="0" tIns="0" rIns="0" bIns="0" anchorCtr="1">
            <a:noAutofit/>
          </a:bodyPr>
          <a:lstStyle>
            <a:lvl1pPr algn="ctr">
              <a:defRPr spc="-1"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9B25DE1D-7110-4DF1-09BE-60B7E96B3B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4515"/>
            <a:ext cx="8229243" cy="3977283"/>
          </a:xfrm>
        </p:spPr>
        <p:txBody>
          <a:bodyPr lIns="0" tIns="0" rIns="0" bIns="0"/>
          <a:lstStyle>
            <a:lvl1pPr>
              <a:defRPr sz="3200" spc="-1"/>
            </a:lvl1pPr>
          </a:lstStyle>
          <a:p>
            <a:pPr lvl="0"/>
            <a:endParaRPr lang="de-DE"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4AD85D00-9166-9AFB-4AED-CD2A4958DE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Footer</a:t>
            </a:r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04CBED0F-837D-882B-0451-46907025CF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354A7B-E62B-4FBB-8A89-5AE9E57F9398}" type="slidenum">
              <a:t>‹Nr.›</a:t>
            </a:fld>
            <a:endParaRPr lang="de-DE"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DAFE1239-6582-EF2E-5187-DDFF35688E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21701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äsentations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t="8872" b="1720"/>
          <a:stretch/>
        </p:blipFill>
        <p:spPr>
          <a:xfrm>
            <a:off x="8222950" y="449575"/>
            <a:ext cx="582516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3004909" y="431809"/>
            <a:ext cx="184731" cy="330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545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800" y="5184000"/>
            <a:ext cx="3382435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350"/>
              </a:lnSpc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2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2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2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2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185" y="2189713"/>
            <a:ext cx="3385050" cy="1463042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4D7C6A-4C73-4663-8682-62AF58C8B9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29075" y="1484314"/>
            <a:ext cx="5114925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14500" y="440471"/>
            <a:ext cx="5790010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510" b="1" cap="all" spc="60" baseline="0"/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189529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3B499-76B7-C603-8D82-43621A6C7BE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DF2B1-76B2-702E-3BCF-72CFEEC70AF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425C-0209-246F-3D6D-BE11F87CB47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E3B9E3-FC2C-4A46-B5E8-690E72301565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998CC-14E0-E034-947F-C56D7FA109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8AB30-AF7F-844F-A875-DBF18DD7DC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7BF73F-03F7-46A8-B23C-099AF530EEC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12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024C-2476-70AB-D529-6D1E040210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C882E-7DF7-853D-6CD4-A81C02D1AE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7A594-99B0-3ED1-3FBB-02E115F54EC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BEF484-70F5-454C-AB1B-39F461E19A4E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E140D-AC8A-C429-C1F6-8E10E1F502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F0F3E-8528-922A-F98D-C5933C38B0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72BA81-B356-44CB-8C31-39421173C0A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497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C451-E832-0F08-EA15-EB6CBE21E8B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DF41E-5D5B-6B41-85E4-5A6FC27C45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AC4F2E-F79F-09FD-6356-3BAAB8073CD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AAC5E-82AE-906D-A055-3A03BBA081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EF3AD3-5533-4256-9706-C5999229467E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02EE2-0654-0B99-7C75-4D0F9A6439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68B49-BC32-83A0-7216-D86E3103C9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0D8D84-855C-4A7E-95C3-B9741EB6662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23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71D6-0E03-B137-BD4B-D433C2B622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A66FC-08C3-1E41-74BF-7708822100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C80DE-8BF7-0546-438E-726A38C5495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D004A-169F-987C-BD1A-36E0DBC23DE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A24FA6-D2AA-821A-D00D-693C9570D2C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027F31-8D29-5631-4027-0265F9B35C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9BBF77-AF6E-4BB9-946A-7873BAE36D5F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0F234-47B9-2E9C-4EA1-10F32BC158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4B1D1-6A97-61B6-C555-6A4887DD32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C5CBB6-4C7C-40A8-9A4B-210B3132F2C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33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9D1D4-FF66-D2E6-9A29-87BA5677AE9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DF347-3447-E9D8-57A9-FBA8DA6F39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9EB3A3-3396-4E70-89FE-B7C52ED7735E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3A178-ABC1-E72E-DFE2-429BBC15F4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42B8D-54B8-0668-4107-9086937EA2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85FE89-3987-46A8-9ED5-A9DE1206AFC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65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813838-8283-54CB-3E72-A63509DC8A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DD57E3-84E6-4D8B-A39D-14ACC9DC7AC7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69A704-D0C8-2DC4-B927-5AF83C4311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87CED-DD2C-A502-85BB-B99865F714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D7AC22-34AB-4353-9C77-D80C46516BA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717565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DCF69-244D-DBD7-C855-64A9568AC3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EA858-5EA3-202B-A2A6-06BF8BA7684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45E73-69BD-4FB4-14F3-888F1D28C48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E6155-2C4C-E397-4579-A355ACE310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5DE8A5-2F18-4D93-9A12-6BA5DA3FDB8B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6CA4C-2FB0-F2FE-7B28-519E73C8B9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9013-C756-4B2B-E223-C4B0FB1C3F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9CBAC0-1428-4DED-85AE-13ACAD13EC5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08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59DA-56B7-64A8-C0BB-0B65FCBD34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E605F0-7C93-C0D0-1B44-09EE21D0C6A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0387C-6C38-AE2B-5F7D-18288E1E70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CC4F1-3DA8-533E-601B-D6695B5C76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EFECED-DF61-4C02-9C09-DAB3EEF5E3AD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70FE8-4F38-DD98-0933-54519D79FC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73990-568C-64E2-0F29-4587777365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54B1ED-2860-4D00-9621-6E3D2F3BA96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78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B6B43-3EF1-152C-B3D9-B8D90EAE32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4C141-DA04-4B33-DCD3-6B9F577EE5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C8B92-A405-CA32-A982-40811481B72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3D06EC7-ECF7-48B9-A392-2933D382FBCF}" type="datetime1">
              <a:rPr lang="de-DE"/>
              <a:pPr lvl="0"/>
              <a:t>13.05.2024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67514-9C4D-939F-4F0A-3929898BEAA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88803-7239-8BFE-4743-0DD37CE4773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028470A-2EAF-4EB0-AA48-B79F86CF9A55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D2E48BD-132A-57B7-44A3-9AB0233030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Introduction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Thermal trapping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3D292CAE-AF92-ADDE-744A-666AEF67E689}"/>
              </a:ext>
            </a:extLst>
          </p:cNvPr>
          <p:cNvSpPr txBox="1">
            <a:spLocks/>
          </p:cNvSpPr>
          <p:nvPr/>
        </p:nvSpPr>
        <p:spPr>
          <a:xfrm>
            <a:off x="1616259" y="2035003"/>
            <a:ext cx="5790010" cy="806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de-DE" sz="510" b="1" i="0" u="none" strike="noStrike" kern="1200" cap="all" spc="6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dirty="0">
                <a:solidFill>
                  <a:schemeClr val="bg1"/>
                </a:solidFill>
              </a:rPr>
              <a:t>Christof Mast</a:t>
            </a:r>
          </a:p>
          <a:p>
            <a:pPr algn="ctr"/>
            <a:r>
              <a:rPr lang="en-US" sz="2000" b="0" dirty="0" err="1">
                <a:solidFill>
                  <a:schemeClr val="bg1"/>
                </a:solidFill>
              </a:rPr>
              <a:t>SoSe</a:t>
            </a:r>
            <a:r>
              <a:rPr lang="en-US" sz="2000" b="0">
                <a:solidFill>
                  <a:schemeClr val="bg1"/>
                </a:solidFill>
              </a:rPr>
              <a:t> 24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4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5">
            <a:extLst>
              <a:ext uri="{FF2B5EF4-FFF2-40B4-BE49-F238E27FC236}">
                <a16:creationId xmlns:a16="http://schemas.microsoft.com/office/drawing/2014/main" id="{F465DB79-F1CC-E9DF-7EFE-A0351CD57553}"/>
              </a:ext>
            </a:extLst>
          </p:cNvPr>
          <p:cNvSpPr/>
          <p:nvPr/>
        </p:nvSpPr>
        <p:spPr>
          <a:xfrm>
            <a:off x="722" y="0"/>
            <a:ext cx="9143277" cy="6857277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9B10DB1-6E72-7B85-4169-C32C0C8DF860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Networks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BB214DEE-B85B-6E4F-B101-E6D2D6839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397" y="1530723"/>
            <a:ext cx="2448717" cy="42947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feil: nach rechts 1">
            <a:extLst>
              <a:ext uri="{FF2B5EF4-FFF2-40B4-BE49-F238E27FC236}">
                <a16:creationId xmlns:a16="http://schemas.microsoft.com/office/drawing/2014/main" id="{2E80E57E-357F-AFD7-CFB9-B9488DF1764A}"/>
              </a:ext>
            </a:extLst>
          </p:cNvPr>
          <p:cNvSpPr/>
          <p:nvPr/>
        </p:nvSpPr>
        <p:spPr>
          <a:xfrm>
            <a:off x="2714762" y="2225521"/>
            <a:ext cx="1685522" cy="2641683"/>
          </a:xfrm>
          <a:custGeom>
            <a:avLst>
              <a:gd name="f0" fmla="val 15040"/>
              <a:gd name="f1" fmla="val 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3A5F8B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A1CB3C-8A29-26DE-3842-5E49BE1E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119" y="2678762"/>
            <a:ext cx="2361602" cy="20397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AA0DEDFD-E03F-DBCC-9068-73E193B630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30239" y="2668347"/>
            <a:ext cx="2361602" cy="20378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33">
            <a:extLst>
              <a:ext uri="{FF2B5EF4-FFF2-40B4-BE49-F238E27FC236}">
                <a16:creationId xmlns:a16="http://schemas.microsoft.com/office/drawing/2014/main" id="{456D4AC6-5241-5230-2887-F4C98E06AF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503" t="18909" r="36704" b="55828"/>
          <a:stretch>
            <a:fillRect/>
          </a:stretch>
        </p:blipFill>
        <p:spPr>
          <a:xfrm>
            <a:off x="2827745" y="2818482"/>
            <a:ext cx="1257300" cy="7278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feld 4">
            <a:extLst>
              <a:ext uri="{FF2B5EF4-FFF2-40B4-BE49-F238E27FC236}">
                <a16:creationId xmlns:a16="http://schemas.microsoft.com/office/drawing/2014/main" id="{22A7CBCE-8550-B853-0F0C-866090338B75}"/>
              </a:ext>
            </a:extLst>
          </p:cNvPr>
          <p:cNvSpPr txBox="1"/>
          <p:nvPr/>
        </p:nvSpPr>
        <p:spPr>
          <a:xfrm>
            <a:off x="2883487" y="2494090"/>
            <a:ext cx="91440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...</a:t>
            </a: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2127B2E6-24DD-46FA-3C12-1F0F66C4C9FA}"/>
              </a:ext>
            </a:extLst>
          </p:cNvPr>
          <p:cNvSpPr txBox="1"/>
          <p:nvPr/>
        </p:nvSpPr>
        <p:spPr>
          <a:xfrm>
            <a:off x="2883487" y="4336843"/>
            <a:ext cx="91440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...</a:t>
            </a:r>
          </a:p>
        </p:txBody>
      </p:sp>
      <p:pic>
        <p:nvPicPr>
          <p:cNvPr id="11" name="Grafik 18">
            <a:extLst>
              <a:ext uri="{FF2B5EF4-FFF2-40B4-BE49-F238E27FC236}">
                <a16:creationId xmlns:a16="http://schemas.microsoft.com/office/drawing/2014/main" id="{DA2A2170-2FF7-30AB-3160-41C5097AED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666" t="15323" r="33088" b="50918"/>
          <a:stretch>
            <a:fillRect/>
          </a:stretch>
        </p:blipFill>
        <p:spPr>
          <a:xfrm>
            <a:off x="2904180" y="3546363"/>
            <a:ext cx="1180856" cy="8732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>
            <a:extLst>
              <a:ext uri="{FF2B5EF4-FFF2-40B4-BE49-F238E27FC236}">
                <a16:creationId xmlns:a16="http://schemas.microsoft.com/office/drawing/2014/main" id="{E8F37B22-230E-81E6-C664-079C0B02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21" y="522927"/>
            <a:ext cx="2489143" cy="28621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5">
            <a:extLst>
              <a:ext uri="{FF2B5EF4-FFF2-40B4-BE49-F238E27FC236}">
                <a16:creationId xmlns:a16="http://schemas.microsoft.com/office/drawing/2014/main" id="{86915307-7AB8-4AFF-922C-42BD9FD58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500" y="834417"/>
            <a:ext cx="1715514" cy="27034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AF60931-DA0E-E3EA-758F-E5A5AD16FD51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Networks (Model)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FA5AF985-EF3A-32A4-3C43-A39B01D65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523" y="731163"/>
            <a:ext cx="2473735" cy="26518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Grafik 9">
            <a:extLst>
              <a:ext uri="{FF2B5EF4-FFF2-40B4-BE49-F238E27FC236}">
                <a16:creationId xmlns:a16="http://schemas.microsoft.com/office/drawing/2014/main" id="{0CDDC946-6E60-720B-26A0-DE656EA2F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564" y="3674498"/>
            <a:ext cx="2884035" cy="28918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Grafik 10">
            <a:extLst>
              <a:ext uri="{FF2B5EF4-FFF2-40B4-BE49-F238E27FC236}">
                <a16:creationId xmlns:a16="http://schemas.microsoft.com/office/drawing/2014/main" id="{F95728C6-EEA5-18FA-EDD3-975CB7EDC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546" y="3674498"/>
            <a:ext cx="2499805" cy="283515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174BF61-788A-D0A5-3A95-A693A68CB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34" y="949375"/>
            <a:ext cx="2238094" cy="25619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6D737AA-D6BB-CC64-7F6B-A6E37D303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925" y="905182"/>
            <a:ext cx="3833704" cy="25619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F61218A-B9EA-64CC-2970-793118697CC6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Networks (Experiment)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BED411A8-A91E-FD4A-A2F7-2B255AE98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959" y="3809353"/>
            <a:ext cx="3959635" cy="27579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AF2181AA-845A-399E-6DF3-10148FC50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960" y="3729499"/>
            <a:ext cx="1704633" cy="30647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889C316-3FA4-99F6-FA43-91869D380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513" y="3503066"/>
            <a:ext cx="4295988" cy="29877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4DEC1E-DA49-5EB9-8B8A-DFAD83576C01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Boosting reactions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C086A1-0C4D-5E08-2888-791997244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30" y="958126"/>
            <a:ext cx="4333332" cy="13904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D2CCD79-3EE0-084A-B18C-BD9E32493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30" y="3224146"/>
            <a:ext cx="4352379" cy="32666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EB8C236-D507-EBC1-877A-850ABC4A7C50}"/>
              </a:ext>
            </a:extLst>
          </p:cNvPr>
          <p:cNvSpPr/>
          <p:nvPr/>
        </p:nvSpPr>
        <p:spPr>
          <a:xfrm>
            <a:off x="118917" y="2497061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Calibration @ equilibrium: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0D2FEC-4979-0F85-27EB-545FB935A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522" y="1297817"/>
            <a:ext cx="4045305" cy="21015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801A5A0-FCFC-43E4-979D-DC08CFDFD279}"/>
              </a:ext>
            </a:extLst>
          </p:cNvPr>
          <p:cNvSpPr/>
          <p:nvPr/>
        </p:nvSpPr>
        <p:spPr>
          <a:xfrm>
            <a:off x="4792452" y="685205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 model: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1959529-7A93-EF08-6C80-C1943B675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514" y="3501847"/>
            <a:ext cx="4295988" cy="29889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080CAB-B844-FC4B-6782-A4F69330C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3688" y="958126"/>
            <a:ext cx="3199560" cy="2988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F65DE-850E-7346-7402-8A55F68C17B0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Boosting reactions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B7E9EC-1461-2DF2-A7CF-FA4A98F1A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30" y="958126"/>
            <a:ext cx="4333332" cy="13904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F8FCA8F-D791-6B30-1F9D-CF724A48A17A}"/>
              </a:ext>
            </a:extLst>
          </p:cNvPr>
          <p:cNvSpPr/>
          <p:nvPr/>
        </p:nvSpPr>
        <p:spPr>
          <a:xfrm>
            <a:off x="118917" y="2497061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Calibration @ equilibrium: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641F1892-6DC5-8887-10C6-8EAE6AC0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22" y="1297817"/>
            <a:ext cx="4045305" cy="21015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E7FF3F0-E510-0AFD-8C40-75E5A9FC7BC9}"/>
              </a:ext>
            </a:extLst>
          </p:cNvPr>
          <p:cNvSpPr/>
          <p:nvPr/>
        </p:nvSpPr>
        <p:spPr>
          <a:xfrm>
            <a:off x="4792452" y="685205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 model: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EE93E737-4AE2-7A55-5ED2-08129D69C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30" y="3224146"/>
            <a:ext cx="4352379" cy="32666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6826243D-1868-FD47-27C1-B3199AB93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362" y="3747485"/>
            <a:ext cx="4533814" cy="30103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F9D92-8AFF-B06E-4E01-DC825E8B9707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Boosting reactions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752D9AB-332B-238A-71BD-B562969B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30" y="958126"/>
            <a:ext cx="4333332" cy="13904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76CD5F4-6898-C3A8-9049-59E3E823E928}"/>
              </a:ext>
            </a:extLst>
          </p:cNvPr>
          <p:cNvSpPr/>
          <p:nvPr/>
        </p:nvSpPr>
        <p:spPr>
          <a:xfrm>
            <a:off x="118917" y="2497061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Experiment in single chamber:</a:t>
            </a:r>
            <a:endParaRPr lang="de-DE" sz="2200" b="1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C0CE9519-BD38-9920-24D9-901C505EF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22" y="1297817"/>
            <a:ext cx="4045305" cy="21015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8C3AA53-9265-EEAA-A752-523B029EBC1C}"/>
              </a:ext>
            </a:extLst>
          </p:cNvPr>
          <p:cNvSpPr/>
          <p:nvPr/>
        </p:nvSpPr>
        <p:spPr>
          <a:xfrm>
            <a:off x="4792452" y="685205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 model: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3058AB6D-B96A-1B98-F6B8-E78B28564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57" y="3271768"/>
            <a:ext cx="4247616" cy="32190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9">
            <a:extLst>
              <a:ext uri="{FF2B5EF4-FFF2-40B4-BE49-F238E27FC236}">
                <a16:creationId xmlns:a16="http://schemas.microsoft.com/office/drawing/2014/main" id="{D3D8A7DF-EC00-2CDC-BA87-CDB61BB2E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362" y="3747485"/>
            <a:ext cx="4533814" cy="30103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B9134-85E0-05C4-975A-2DE772AD40BB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pH-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control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by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heat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flows</a:t>
            </a: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endParaRPr lang="de-DE" sz="4400" b="1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hteck 4">
            <a:extLst>
              <a:ext uri="{FF2B5EF4-FFF2-40B4-BE49-F238E27FC236}">
                <a16:creationId xmlns:a16="http://schemas.microsoft.com/office/drawing/2014/main" id="{1C51DB05-707C-26CC-42F9-6B076DE0B9BE}"/>
              </a:ext>
            </a:extLst>
          </p:cNvPr>
          <p:cNvSpPr/>
          <p:nvPr/>
        </p:nvSpPr>
        <p:spPr>
          <a:xfrm>
            <a:off x="29205" y="6396337"/>
            <a:ext cx="8829675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Keil, Möller, Kieß, Kudella, Mast* (2017)</a:t>
            </a:r>
            <a:r>
              <a:rPr lang="en-US" sz="1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. </a:t>
            </a:r>
            <a:r>
              <a:rPr lang="en-US" sz="12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Nature Communications</a:t>
            </a:r>
            <a:r>
              <a:rPr lang="en-US" sz="1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, </a:t>
            </a:r>
            <a:r>
              <a:rPr lang="en-US" sz="1200" b="0" i="1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8</a:t>
            </a:r>
            <a:r>
              <a:rPr lang="en-US" sz="1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(1). </a:t>
            </a:r>
            <a:br>
              <a:rPr lang="de-DE" sz="1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</a:br>
            <a:endParaRPr lang="de-DE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id="{6D7C01BA-60D3-6784-21C2-5F9885253DF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30460" y="1437580"/>
            <a:ext cx="5076360" cy="4569840"/>
          </a:xfrm>
          <a:prstGeom prst="rect">
            <a:avLst/>
          </a:prstGeom>
          <a:ln w="0"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2BD30FC-4455-4617-A252-E3A862173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4" b="3035"/>
          <a:stretch/>
        </p:blipFill>
        <p:spPr>
          <a:xfrm>
            <a:off x="5762955" y="1045774"/>
            <a:ext cx="2720645" cy="253842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4A46B4A-518A-85BC-BB2E-98458476A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55" y="3722500"/>
            <a:ext cx="2657145" cy="25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B9134-85E0-05C4-975A-2DE772AD40BB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pH-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control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by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heat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flows</a:t>
            </a: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endParaRPr lang="de-DE" sz="4400" b="1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hteck 4">
            <a:extLst>
              <a:ext uri="{FF2B5EF4-FFF2-40B4-BE49-F238E27FC236}">
                <a16:creationId xmlns:a16="http://schemas.microsoft.com/office/drawing/2014/main" id="{1C51DB05-707C-26CC-42F9-6B076DE0B9BE}"/>
              </a:ext>
            </a:extLst>
          </p:cNvPr>
          <p:cNvSpPr/>
          <p:nvPr/>
        </p:nvSpPr>
        <p:spPr>
          <a:xfrm>
            <a:off x="29205" y="6396337"/>
            <a:ext cx="8829675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Keil, Möller, Kieß, Kudella, Mast* (2017)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. </a:t>
            </a: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Nature Communications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, </a:t>
            </a:r>
            <a:r>
              <a:rPr lang="en-US" sz="1200" b="0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8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(1). </a:t>
            </a:r>
            <a:br>
              <a:rPr lang="de-DE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</a:br>
            <a:r>
              <a:rPr lang="de-DE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Matreux, .. , Braun, Mast*, Gerland* (2023). </a:t>
            </a: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Communications Physics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, </a:t>
            </a:r>
            <a:r>
              <a:rPr lang="en-US" sz="1200" b="0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6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(1), 14. </a:t>
            </a:r>
            <a:endParaRPr lang="de-DE" sz="12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2522316-2C33-849C-13B1-8BB6AD4B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55" y="1480170"/>
            <a:ext cx="7553090" cy="44132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2940EF-A2FA-FC15-2646-6C5DADFB5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797" y="243281"/>
            <a:ext cx="810053" cy="81005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FAA0DEF-2A4B-5B68-E123-E2622B450F02}"/>
              </a:ext>
            </a:extLst>
          </p:cNvPr>
          <p:cNvSpPr txBox="1"/>
          <p:nvPr/>
        </p:nvSpPr>
        <p:spPr>
          <a:xfrm>
            <a:off x="7281920" y="1157999"/>
            <a:ext cx="205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With</a:t>
            </a:r>
            <a:r>
              <a:rPr lang="de-DE" b="1" dirty="0">
                <a:solidFill>
                  <a:schemeClr val="bg1"/>
                </a:solidFill>
              </a:rPr>
              <a:t> Uli Gerland</a:t>
            </a:r>
            <a:endParaRPr lang="en-D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AE293-237F-2156-DC0F-E733DEA7A403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pH-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control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by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heat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flows</a:t>
            </a: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endParaRPr lang="de-DE" sz="4400" b="1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CC35A3C-0827-2BE5-9F93-C3E52A5370A9}"/>
              </a:ext>
            </a:extLst>
          </p:cNvPr>
          <p:cNvSpPr/>
          <p:nvPr/>
        </p:nvSpPr>
        <p:spPr>
          <a:xfrm>
            <a:off x="29205" y="6396337"/>
            <a:ext cx="8829675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Keil, Möller, Kieß, Kudella, Mast* (2017)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. </a:t>
            </a: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Nature Communications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, </a:t>
            </a:r>
            <a:r>
              <a:rPr lang="en-US" sz="1200" b="0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8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(1). </a:t>
            </a:r>
            <a:br>
              <a:rPr lang="de-DE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</a:br>
            <a:r>
              <a:rPr lang="de-DE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Matreux, .. , Braun, Mast*, Gerland* (2023). </a:t>
            </a: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Communications Physics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, </a:t>
            </a:r>
            <a:r>
              <a:rPr lang="en-US" sz="1200" b="0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6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(1), 14. </a:t>
            </a:r>
            <a:endParaRPr lang="de-DE" sz="12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43E162-4ECE-C096-CD93-F4044AED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26" y="1991957"/>
            <a:ext cx="3157642" cy="27840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F39799A-8A5C-E9B6-CFEA-AC8EA23F2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025" y="1112925"/>
            <a:ext cx="3862855" cy="46497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93707-7091-1BBD-A787-763B107A5C05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pH-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control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by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heat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flows</a:t>
            </a: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endParaRPr lang="de-DE" sz="4400" b="1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C66647DD-379B-5B5F-5DBC-106EBAC1D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67"/>
          <a:stretch/>
        </p:blipFill>
        <p:spPr>
          <a:xfrm>
            <a:off x="5952443" y="1131195"/>
            <a:ext cx="2855008" cy="40431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hteck 4">
            <a:extLst>
              <a:ext uri="{FF2B5EF4-FFF2-40B4-BE49-F238E27FC236}">
                <a16:creationId xmlns:a16="http://schemas.microsoft.com/office/drawing/2014/main" id="{6A498795-0A88-084C-A08F-DD76FA918AA0}"/>
              </a:ext>
            </a:extLst>
          </p:cNvPr>
          <p:cNvSpPr/>
          <p:nvPr/>
        </p:nvSpPr>
        <p:spPr>
          <a:xfrm>
            <a:off x="29205" y="6396337"/>
            <a:ext cx="8829675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Keil, Möller, Kieß, Kudella, Mast* (2017)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. </a:t>
            </a: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Nature Communications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, </a:t>
            </a:r>
            <a:r>
              <a:rPr lang="en-US" sz="1200" b="0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8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(1). </a:t>
            </a:r>
            <a:br>
              <a:rPr lang="de-DE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</a:br>
            <a:r>
              <a:rPr lang="de-DE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Matreux, .. , Braun, Mast*, Gerland* (2023). </a:t>
            </a: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Communications Physics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, </a:t>
            </a:r>
            <a:r>
              <a:rPr lang="en-US" sz="1200" b="0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6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(1), 14. </a:t>
            </a:r>
            <a:endParaRPr lang="de-DE" sz="12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6CEE47B0-67EB-BEC6-DB49-689172DD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2" y="1315135"/>
            <a:ext cx="2777105" cy="367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feil nach rechts 6">
            <a:extLst>
              <a:ext uri="{FF2B5EF4-FFF2-40B4-BE49-F238E27FC236}">
                <a16:creationId xmlns:a16="http://schemas.microsoft.com/office/drawing/2014/main" id="{0027CEA9-257A-15F5-E45D-005FE0E9577F}"/>
              </a:ext>
            </a:extLst>
          </p:cNvPr>
          <p:cNvSpPr/>
          <p:nvPr/>
        </p:nvSpPr>
        <p:spPr>
          <a:xfrm>
            <a:off x="3016971" y="2648961"/>
            <a:ext cx="314325" cy="500067"/>
          </a:xfrm>
          <a:custGeom>
            <a:avLst>
              <a:gd name="f0" fmla="val 949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A5A5A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F1AEE0E-C742-4AD6-6F49-F624F373B672}"/>
              </a:ext>
            </a:extLst>
          </p:cNvPr>
          <p:cNvSpPr/>
          <p:nvPr/>
        </p:nvSpPr>
        <p:spPr>
          <a:xfrm>
            <a:off x="3681264" y="4343125"/>
            <a:ext cx="1390793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pH meter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11E77376-BB77-18D3-6E44-BD4827765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290" y="1878479"/>
            <a:ext cx="2241715" cy="19600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40620FA-0C3E-87BD-93AE-82EBCD85BBA8}"/>
              </a:ext>
            </a:extLst>
          </p:cNvPr>
          <p:cNvSpPr txBox="1"/>
          <p:nvPr/>
        </p:nvSpPr>
        <p:spPr>
          <a:xfrm>
            <a:off x="275358" y="5186709"/>
            <a:ext cx="5797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Outlook: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Ribozyme/pH </a:t>
            </a:r>
            <a:r>
              <a:rPr lang="de-DE" dirty="0" err="1">
                <a:solidFill>
                  <a:schemeClr val="bg1"/>
                </a:solidFill>
              </a:rPr>
              <a:t>cycling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with</a:t>
            </a:r>
            <a:r>
              <a:rPr lang="de-DE" dirty="0">
                <a:solidFill>
                  <a:schemeClr val="bg1"/>
                </a:solidFill>
              </a:rPr>
              <a:t> „plausible“ </a:t>
            </a:r>
            <a:r>
              <a:rPr lang="de-DE" dirty="0" err="1">
                <a:solidFill>
                  <a:schemeClr val="bg1"/>
                </a:solidFill>
              </a:rPr>
              <a:t>solutions</a:t>
            </a:r>
            <a:endParaRPr lang="de-DE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physical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buffering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reactions</a:t>
            </a:r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5">
            <a:extLst>
              <a:ext uri="{FF2B5EF4-FFF2-40B4-BE49-F238E27FC236}">
                <a16:creationId xmlns:a16="http://schemas.microsoft.com/office/drawing/2014/main" id="{93C01A7B-A726-0121-97EE-CC0B86C4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1" y="0"/>
            <a:ext cx="9150181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EC2782E6-A197-61C5-D674-50A67C5CB99B}"/>
              </a:ext>
            </a:extLst>
          </p:cNvPr>
          <p:cNvSpPr txBox="1"/>
          <p:nvPr/>
        </p:nvSpPr>
        <p:spPr>
          <a:xfrm>
            <a:off x="3423915" y="1445264"/>
            <a:ext cx="378625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</a:t>
            </a:r>
          </a:p>
        </p:txBody>
      </p:sp>
      <p:sp>
        <p:nvSpPr>
          <p:cNvPr id="4" name="Textfeld 4">
            <a:extLst>
              <a:ext uri="{FF2B5EF4-FFF2-40B4-BE49-F238E27FC236}">
                <a16:creationId xmlns:a16="http://schemas.microsoft.com/office/drawing/2014/main" id="{0DCE5982-F6AB-90D1-72E0-8F35B3675ABA}"/>
              </a:ext>
            </a:extLst>
          </p:cNvPr>
          <p:cNvSpPr txBox="1"/>
          <p:nvPr/>
        </p:nvSpPr>
        <p:spPr>
          <a:xfrm>
            <a:off x="5405118" y="1445264"/>
            <a:ext cx="378625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</a:t>
            </a: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id="{9488AC35-DC7A-DD5C-3C4E-9F12E2285E1F}"/>
              </a:ext>
            </a:extLst>
          </p:cNvPr>
          <p:cNvSpPr txBox="1"/>
          <p:nvPr/>
        </p:nvSpPr>
        <p:spPr>
          <a:xfrm>
            <a:off x="4382682" y="1445264"/>
            <a:ext cx="344966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6" name="Textfeld 13">
            <a:extLst>
              <a:ext uri="{FF2B5EF4-FFF2-40B4-BE49-F238E27FC236}">
                <a16:creationId xmlns:a16="http://schemas.microsoft.com/office/drawing/2014/main" id="{569607CF-DC5B-41DD-5A7B-02B24276FCF1}"/>
              </a:ext>
            </a:extLst>
          </p:cNvPr>
          <p:cNvSpPr txBox="1"/>
          <p:nvPr/>
        </p:nvSpPr>
        <p:spPr>
          <a:xfrm>
            <a:off x="3523457" y="4798057"/>
            <a:ext cx="792208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pH 7</a:t>
            </a:r>
          </a:p>
        </p:txBody>
      </p:sp>
      <p:sp>
        <p:nvSpPr>
          <p:cNvPr id="7" name="Textfeld 14">
            <a:extLst>
              <a:ext uri="{FF2B5EF4-FFF2-40B4-BE49-F238E27FC236}">
                <a16:creationId xmlns:a16="http://schemas.microsoft.com/office/drawing/2014/main" id="{87DB5694-1CEA-C0FC-2F66-6B93FFBDD6BD}"/>
              </a:ext>
            </a:extLst>
          </p:cNvPr>
          <p:cNvSpPr txBox="1"/>
          <p:nvPr/>
        </p:nvSpPr>
        <p:spPr>
          <a:xfrm>
            <a:off x="5387644" y="4798057"/>
            <a:ext cx="792208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pH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8">
            <a:extLst>
              <a:ext uri="{FF2B5EF4-FFF2-40B4-BE49-F238E27FC236}">
                <a16:creationId xmlns:a16="http://schemas.microsoft.com/office/drawing/2014/main" id="{550BC736-576A-6B5B-CDC8-B547D6F641CE}"/>
              </a:ext>
            </a:extLst>
          </p:cNvPr>
          <p:cNvSpPr/>
          <p:nvPr/>
        </p:nvSpPr>
        <p:spPr>
          <a:xfrm>
            <a:off x="-9720" y="0"/>
            <a:ext cx="9143277" cy="6857277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807472E-9BCA-8FEC-E886-49BF9DBFE14F}"/>
              </a:ext>
            </a:extLst>
          </p:cNvPr>
          <p:cNvSpPr/>
          <p:nvPr/>
        </p:nvSpPr>
        <p:spPr>
          <a:xfrm>
            <a:off x="-9720" y="-111602"/>
            <a:ext cx="9015481" cy="11422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0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Acknowledgments</a:t>
            </a:r>
            <a:endParaRPr lang="de-DE" sz="40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F8BB2944-F071-2E56-083E-99C7D8054530}"/>
              </a:ext>
            </a:extLst>
          </p:cNvPr>
          <p:cNvSpPr/>
          <p:nvPr/>
        </p:nvSpPr>
        <p:spPr>
          <a:xfrm>
            <a:off x="333362" y="2363403"/>
            <a:ext cx="5249881" cy="107964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5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C. Dirscherl, N. Y. Martin, A. Ianaselli, A. Salditt, P. Schwintek, M. Weingart, P. Aikkila, A. Schmid, A. Sehnem, J. Stein, A. Serrao, A. Salditt, S. Wunnava, J. Langlais, N. Hermis, A. Floroni, F. Dänekamp,  </a:t>
            </a:r>
            <a:r>
              <a:rPr lang="de-DE" sz="20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D. Braun</a:t>
            </a:r>
            <a:endParaRPr lang="de-DE" sz="20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feld 6">
            <a:extLst>
              <a:ext uri="{FF2B5EF4-FFF2-40B4-BE49-F238E27FC236}">
                <a16:creationId xmlns:a16="http://schemas.microsoft.com/office/drawing/2014/main" id="{8B716F22-CB46-780B-882C-35EA24D875FC}"/>
              </a:ext>
            </a:extLst>
          </p:cNvPr>
          <p:cNvSpPr/>
          <p:nvPr/>
        </p:nvSpPr>
        <p:spPr>
          <a:xfrm>
            <a:off x="333362" y="1779477"/>
            <a:ext cx="4875836" cy="57744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Thanks</a:t>
            </a:r>
            <a:r>
              <a:rPr lang="de-DE" sz="3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 to the Braun group:</a:t>
            </a:r>
            <a:endParaRPr lang="de-DE" sz="3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feld 15">
            <a:extLst>
              <a:ext uri="{FF2B5EF4-FFF2-40B4-BE49-F238E27FC236}">
                <a16:creationId xmlns:a16="http://schemas.microsoft.com/office/drawing/2014/main" id="{39F7FCDD-689D-F98E-642F-33D973769CF9}"/>
              </a:ext>
            </a:extLst>
          </p:cNvPr>
          <p:cNvSpPr/>
          <p:nvPr/>
        </p:nvSpPr>
        <p:spPr>
          <a:xfrm>
            <a:off x="-357118" y="5631844"/>
            <a:ext cx="6823801" cy="69947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0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Thanks</a:t>
            </a:r>
            <a:r>
              <a:rPr lang="de-DE" sz="40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 for your attention</a:t>
            </a:r>
            <a:endParaRPr lang="de-DE" sz="40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7" name="Gruppieren 21">
            <a:extLst>
              <a:ext uri="{FF2B5EF4-FFF2-40B4-BE49-F238E27FC236}">
                <a16:creationId xmlns:a16="http://schemas.microsoft.com/office/drawing/2014/main" id="{BCB23323-421A-1EE3-34BF-D60D67F8F315}"/>
              </a:ext>
            </a:extLst>
          </p:cNvPr>
          <p:cNvGrpSpPr/>
          <p:nvPr/>
        </p:nvGrpSpPr>
        <p:grpSpPr>
          <a:xfrm>
            <a:off x="6491517" y="4114443"/>
            <a:ext cx="2248198" cy="1656353"/>
            <a:chOff x="6491517" y="4114443"/>
            <a:chExt cx="2248198" cy="1656353"/>
          </a:xfrm>
        </p:grpSpPr>
        <p:pic>
          <p:nvPicPr>
            <p:cNvPr id="8" name="Grafik 22">
              <a:extLst>
                <a:ext uri="{FF2B5EF4-FFF2-40B4-BE49-F238E27FC236}">
                  <a16:creationId xmlns:a16="http://schemas.microsoft.com/office/drawing/2014/main" id="{F0C3CE3B-5D6D-F095-5BE6-3E44F46DA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5242" y="4114443"/>
              <a:ext cx="2058478" cy="154691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Textfeld 23">
              <a:extLst>
                <a:ext uri="{FF2B5EF4-FFF2-40B4-BE49-F238E27FC236}">
                  <a16:creationId xmlns:a16="http://schemas.microsoft.com/office/drawing/2014/main" id="{7194EC20-F57C-03C7-2D58-F6CEB6AAD2AA}"/>
                </a:ext>
              </a:extLst>
            </p:cNvPr>
            <p:cNvSpPr/>
            <p:nvPr/>
          </p:nvSpPr>
          <p:spPr>
            <a:xfrm>
              <a:off x="6491517" y="5452558"/>
              <a:ext cx="2248198" cy="318238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500" b="1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CRC 235</a:t>
              </a:r>
              <a:endParaRPr lang="de-DE" sz="15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0" name="Textfeld 6">
            <a:extLst>
              <a:ext uri="{FF2B5EF4-FFF2-40B4-BE49-F238E27FC236}">
                <a16:creationId xmlns:a16="http://schemas.microsoft.com/office/drawing/2014/main" id="{E0D07D61-8771-BC9C-119B-A5662A8B551A}"/>
              </a:ext>
            </a:extLst>
          </p:cNvPr>
          <p:cNvSpPr/>
          <p:nvPr/>
        </p:nvSpPr>
        <p:spPr>
          <a:xfrm>
            <a:off x="333362" y="3765243"/>
            <a:ext cx="5940363" cy="5165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Thanks</a:t>
            </a:r>
            <a:r>
              <a:rPr lang="de-DE" sz="28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 to H. Mutschler (Dortmund)</a:t>
            </a:r>
            <a:endParaRPr lang="de-DE" sz="28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feld 6">
            <a:extLst>
              <a:ext uri="{FF2B5EF4-FFF2-40B4-BE49-F238E27FC236}">
                <a16:creationId xmlns:a16="http://schemas.microsoft.com/office/drawing/2014/main" id="{21F663CD-CC2D-7E78-1CF4-425061EF1F6E}"/>
              </a:ext>
            </a:extLst>
          </p:cNvPr>
          <p:cNvSpPr/>
          <p:nvPr/>
        </p:nvSpPr>
        <p:spPr>
          <a:xfrm>
            <a:off x="333362" y="4263115"/>
            <a:ext cx="5497555" cy="82152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Thanks</a:t>
            </a:r>
            <a:r>
              <a:rPr lang="de-DE" sz="28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 to the Gerland group (TUM):</a:t>
            </a:r>
            <a:endParaRPr lang="de-DE" sz="28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B. Altaner, J. Raith, </a:t>
            </a:r>
            <a:r>
              <a:rPr lang="de-DE" sz="20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U. Gerland</a:t>
            </a:r>
            <a:endParaRPr lang="de-DE" sz="20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Textfeld 6">
            <a:extLst>
              <a:ext uri="{FF2B5EF4-FFF2-40B4-BE49-F238E27FC236}">
                <a16:creationId xmlns:a16="http://schemas.microsoft.com/office/drawing/2014/main" id="{A912CA68-540B-64EA-C5EA-FAAAD225C3F4}"/>
              </a:ext>
            </a:extLst>
          </p:cNvPr>
          <p:cNvSpPr/>
          <p:nvPr/>
        </p:nvSpPr>
        <p:spPr>
          <a:xfrm>
            <a:off x="333362" y="5183642"/>
            <a:ext cx="5374797" cy="5165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Thanks</a:t>
            </a:r>
            <a:r>
              <a:rPr lang="de-DE" sz="28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 to: D. Dingwell, B. Scheu</a:t>
            </a:r>
            <a:endParaRPr lang="de-DE" sz="28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feld 6">
            <a:extLst>
              <a:ext uri="{FF2B5EF4-FFF2-40B4-BE49-F238E27FC236}">
                <a16:creationId xmlns:a16="http://schemas.microsoft.com/office/drawing/2014/main" id="{B6D755DE-AA83-9754-3451-2BD9B192E164}"/>
              </a:ext>
            </a:extLst>
          </p:cNvPr>
          <p:cNvSpPr/>
          <p:nvPr/>
        </p:nvSpPr>
        <p:spPr>
          <a:xfrm>
            <a:off x="333362" y="997921"/>
            <a:ext cx="4875836" cy="57744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Thanks</a:t>
            </a:r>
            <a:r>
              <a:rPr lang="de-DE" sz="3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 to my students:</a:t>
            </a:r>
            <a:endParaRPr lang="de-DE" sz="3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Textfeld 5">
            <a:extLst>
              <a:ext uri="{FF2B5EF4-FFF2-40B4-BE49-F238E27FC236}">
                <a16:creationId xmlns:a16="http://schemas.microsoft.com/office/drawing/2014/main" id="{6F4561D7-ADD5-22F2-A7F3-A997F668CE41}"/>
              </a:ext>
            </a:extLst>
          </p:cNvPr>
          <p:cNvSpPr/>
          <p:nvPr/>
        </p:nvSpPr>
        <p:spPr>
          <a:xfrm>
            <a:off x="348477" y="1426317"/>
            <a:ext cx="5249881" cy="3949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P. Aikkila, T. Matreux</a:t>
            </a:r>
            <a:endParaRPr lang="de-DE" sz="20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" name="Picture 2" descr="Logovarianten der VolkswagenStiftung">
            <a:extLst>
              <a:ext uri="{FF2B5EF4-FFF2-40B4-BE49-F238E27FC236}">
                <a16:creationId xmlns:a16="http://schemas.microsoft.com/office/drawing/2014/main" id="{C8B21167-4437-7CB1-506E-59D52200A8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596" b="38433"/>
          <a:stretch>
            <a:fillRect/>
          </a:stretch>
        </p:blipFill>
        <p:spPr>
          <a:xfrm>
            <a:off x="6467395" y="3390476"/>
            <a:ext cx="2141277" cy="606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Grafik 9">
            <a:extLst>
              <a:ext uri="{FF2B5EF4-FFF2-40B4-BE49-F238E27FC236}">
                <a16:creationId xmlns:a16="http://schemas.microsoft.com/office/drawing/2014/main" id="{01F2F479-2CF0-FFC0-6A06-06DCB8111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395" y="2694956"/>
            <a:ext cx="2141277" cy="5065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2" descr="thomas_matreux">
            <a:extLst>
              <a:ext uri="{FF2B5EF4-FFF2-40B4-BE49-F238E27FC236}">
                <a16:creationId xmlns:a16="http://schemas.microsoft.com/office/drawing/2014/main" id="{0B273986-5F22-31B7-C77D-6A262B228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799" y="1031397"/>
            <a:ext cx="1079275" cy="10792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4" descr="paula_a_bubble">
            <a:extLst>
              <a:ext uri="{FF2B5EF4-FFF2-40B4-BE49-F238E27FC236}">
                <a16:creationId xmlns:a16="http://schemas.microsoft.com/office/drawing/2014/main" id="{A8BFFFDE-63E4-3661-A22B-8F165063E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116" y="992517"/>
            <a:ext cx="1079275" cy="10792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1E6EEC74-D490-C3EA-94A4-220F4E8B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3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C0E356E0-37A7-457E-EF01-04DEE91C5ABD}"/>
              </a:ext>
            </a:extLst>
          </p:cNvPr>
          <p:cNvSpPr txBox="1"/>
          <p:nvPr/>
        </p:nvSpPr>
        <p:spPr>
          <a:xfrm>
            <a:off x="3423915" y="1445264"/>
            <a:ext cx="378625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</a:t>
            </a:r>
          </a:p>
        </p:txBody>
      </p:sp>
      <p:sp>
        <p:nvSpPr>
          <p:cNvPr id="4" name="Textfeld 4">
            <a:extLst>
              <a:ext uri="{FF2B5EF4-FFF2-40B4-BE49-F238E27FC236}">
                <a16:creationId xmlns:a16="http://schemas.microsoft.com/office/drawing/2014/main" id="{5C1C828C-3CCF-E39E-0CF5-A0E6B2172CF7}"/>
              </a:ext>
            </a:extLst>
          </p:cNvPr>
          <p:cNvSpPr txBox="1"/>
          <p:nvPr/>
        </p:nvSpPr>
        <p:spPr>
          <a:xfrm>
            <a:off x="5405118" y="1445264"/>
            <a:ext cx="378625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</a:t>
            </a: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id="{AD7E2E11-4DC4-B746-808E-A4A75694F069}"/>
              </a:ext>
            </a:extLst>
          </p:cNvPr>
          <p:cNvSpPr txBox="1"/>
          <p:nvPr/>
        </p:nvSpPr>
        <p:spPr>
          <a:xfrm>
            <a:off x="4382682" y="1445264"/>
            <a:ext cx="344966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87787856-16F5-91E8-C1DF-E57DAC5147E9}"/>
              </a:ext>
            </a:extLst>
          </p:cNvPr>
          <p:cNvSpPr txBox="1"/>
          <p:nvPr/>
        </p:nvSpPr>
        <p:spPr>
          <a:xfrm>
            <a:off x="7371078" y="1445264"/>
            <a:ext cx="354586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</a:t>
            </a:r>
          </a:p>
        </p:txBody>
      </p:sp>
      <p:sp>
        <p:nvSpPr>
          <p:cNvPr id="7" name="Textfeld 12">
            <a:extLst>
              <a:ext uri="{FF2B5EF4-FFF2-40B4-BE49-F238E27FC236}">
                <a16:creationId xmlns:a16="http://schemas.microsoft.com/office/drawing/2014/main" id="{BFB8DFBD-C3F9-D74C-1BAF-17DC0E272B34}"/>
              </a:ext>
            </a:extLst>
          </p:cNvPr>
          <p:cNvSpPr txBox="1"/>
          <p:nvPr/>
        </p:nvSpPr>
        <p:spPr>
          <a:xfrm>
            <a:off x="6431039" y="1445264"/>
            <a:ext cx="344966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8" name="Textfeld 13">
            <a:extLst>
              <a:ext uri="{FF2B5EF4-FFF2-40B4-BE49-F238E27FC236}">
                <a16:creationId xmlns:a16="http://schemas.microsoft.com/office/drawing/2014/main" id="{38E2BA69-0D2E-7B0E-E8F9-C673B41739FB}"/>
              </a:ext>
            </a:extLst>
          </p:cNvPr>
          <p:cNvSpPr txBox="1"/>
          <p:nvPr/>
        </p:nvSpPr>
        <p:spPr>
          <a:xfrm>
            <a:off x="3523457" y="4798057"/>
            <a:ext cx="792208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pH 7</a:t>
            </a:r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81AA4EA5-F1A9-8299-44C8-7BC4B42F7626}"/>
              </a:ext>
            </a:extLst>
          </p:cNvPr>
          <p:cNvSpPr txBox="1"/>
          <p:nvPr/>
        </p:nvSpPr>
        <p:spPr>
          <a:xfrm>
            <a:off x="5387644" y="4798057"/>
            <a:ext cx="792208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pH 5</a:t>
            </a:r>
          </a:p>
        </p:txBody>
      </p:sp>
      <p:sp>
        <p:nvSpPr>
          <p:cNvPr id="10" name="Textfeld 15">
            <a:extLst>
              <a:ext uri="{FF2B5EF4-FFF2-40B4-BE49-F238E27FC236}">
                <a16:creationId xmlns:a16="http://schemas.microsoft.com/office/drawing/2014/main" id="{715237C2-4032-6951-92D8-252B89AA2956}"/>
              </a:ext>
            </a:extLst>
          </p:cNvPr>
          <p:cNvSpPr txBox="1"/>
          <p:nvPr/>
        </p:nvSpPr>
        <p:spPr>
          <a:xfrm>
            <a:off x="7152272" y="4798057"/>
            <a:ext cx="792208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pH 2</a:t>
            </a:r>
          </a:p>
        </p:txBody>
      </p:sp>
      <p:cxnSp>
        <p:nvCxnSpPr>
          <p:cNvPr id="11" name="Gerader Verbinder 17">
            <a:extLst>
              <a:ext uri="{FF2B5EF4-FFF2-40B4-BE49-F238E27FC236}">
                <a16:creationId xmlns:a16="http://schemas.microsoft.com/office/drawing/2014/main" id="{BA54885D-F2F2-BE9A-4006-FBA41AED24EC}"/>
              </a:ext>
            </a:extLst>
          </p:cNvPr>
          <p:cNvCxnSpPr/>
          <p:nvPr/>
        </p:nvCxnSpPr>
        <p:spPr>
          <a:xfrm>
            <a:off x="3337560" y="1422404"/>
            <a:ext cx="4606911" cy="0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12" name="Gerader Verbinder 20">
            <a:extLst>
              <a:ext uri="{FF2B5EF4-FFF2-40B4-BE49-F238E27FC236}">
                <a16:creationId xmlns:a16="http://schemas.microsoft.com/office/drawing/2014/main" id="{508A25D5-4D06-5F8D-2B70-6549213B27BF}"/>
              </a:ext>
            </a:extLst>
          </p:cNvPr>
          <p:cNvCxnSpPr/>
          <p:nvPr/>
        </p:nvCxnSpPr>
        <p:spPr>
          <a:xfrm flipV="1">
            <a:off x="7944471" y="1422404"/>
            <a:ext cx="0" cy="261381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13" name="Gerader Verbinder 21">
            <a:extLst>
              <a:ext uri="{FF2B5EF4-FFF2-40B4-BE49-F238E27FC236}">
                <a16:creationId xmlns:a16="http://schemas.microsoft.com/office/drawing/2014/main" id="{F8D37F58-8F85-E4F4-B9F5-08F8EE5FB5BC}"/>
              </a:ext>
            </a:extLst>
          </p:cNvPr>
          <p:cNvCxnSpPr/>
          <p:nvPr/>
        </p:nvCxnSpPr>
        <p:spPr>
          <a:xfrm flipV="1">
            <a:off x="3334377" y="1422404"/>
            <a:ext cx="0" cy="261381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</p:cxnSp>
      <p:sp>
        <p:nvSpPr>
          <p:cNvPr id="14" name="Pfeil nach oben 22">
            <a:extLst>
              <a:ext uri="{FF2B5EF4-FFF2-40B4-BE49-F238E27FC236}">
                <a16:creationId xmlns:a16="http://schemas.microsoft.com/office/drawing/2014/main" id="{855B228B-CFA5-C006-1A5F-2FFC09AE7B43}"/>
              </a:ext>
            </a:extLst>
          </p:cNvPr>
          <p:cNvSpPr/>
          <p:nvPr/>
        </p:nvSpPr>
        <p:spPr>
          <a:xfrm>
            <a:off x="4973110" y="1043943"/>
            <a:ext cx="1043970" cy="378461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21600 f13 1"/>
              <a:gd name="f24" fmla="*/ 0 f12 1"/>
              <a:gd name="f25" fmla="*/ f16 1 f4"/>
              <a:gd name="f26" fmla="*/ 21600 f12 1"/>
              <a:gd name="f27" fmla="*/ f17 1 f4"/>
              <a:gd name="f28" fmla="*/ f19 f18 1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1 10800"/>
              <a:gd name="f35" fmla="+- f19 0 f34"/>
              <a:gd name="f36" fmla="*/ f35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36" r="f30" b="f23"/>
            <a:pathLst>
              <a:path w="21600" h="21600">
                <a:moveTo>
                  <a:pt x="f18" y="f8"/>
                </a:moveTo>
                <a:lnTo>
                  <a:pt x="f18" y="f19"/>
                </a:lnTo>
                <a:lnTo>
                  <a:pt x="f7" y="f19"/>
                </a:lnTo>
                <a:lnTo>
                  <a:pt x="f9" y="f7"/>
                </a:lnTo>
                <a:lnTo>
                  <a:pt x="f8" y="f19"/>
                </a:lnTo>
                <a:lnTo>
                  <a:pt x="f20" y="f19"/>
                </a:lnTo>
                <a:lnTo>
                  <a:pt x="f20" y="f8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101875C0-7DAD-DCAF-2205-5B25B516EEB0}"/>
              </a:ext>
            </a:extLst>
          </p:cNvPr>
          <p:cNvSpPr txBox="1"/>
          <p:nvPr/>
        </p:nvSpPr>
        <p:spPr>
          <a:xfrm>
            <a:off x="4320013" y="182168"/>
            <a:ext cx="2283509" cy="86177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desired</a:t>
            </a:r>
            <a:r>
              <a:rPr lang="de-DE" sz="25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25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product</a:t>
            </a:r>
            <a:endParaRPr lang="de-DE" sz="25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dirty="0">
                <a:solidFill>
                  <a:srgbClr val="000000"/>
                </a:solidFill>
                <a:latin typeface="Calibri"/>
              </a:rPr>
              <a:t>(high </a:t>
            </a:r>
            <a:r>
              <a:rPr lang="de-DE" sz="2500" b="1" dirty="0" err="1">
                <a:solidFill>
                  <a:srgbClr val="000000"/>
                </a:solidFill>
                <a:latin typeface="Calibri"/>
              </a:rPr>
              <a:t>yield</a:t>
            </a:r>
            <a:r>
              <a:rPr lang="de-DE" sz="2500" b="1" dirty="0">
                <a:solidFill>
                  <a:srgbClr val="000000"/>
                </a:solidFill>
                <a:latin typeface="Calibri"/>
              </a:rPr>
              <a:t>)</a:t>
            </a:r>
            <a:endParaRPr lang="de-DE" sz="25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ixing">
            <a:hlinkClick r:id="" action="ppaction://media"/>
            <a:extLst>
              <a:ext uri="{FF2B5EF4-FFF2-40B4-BE49-F238E27FC236}">
                <a16:creationId xmlns:a16="http://schemas.microsoft.com/office/drawing/2014/main" id="{4CCD83E2-2B9C-7E85-3F77-9152973C0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3">
            <a:extLst>
              <a:ext uri="{FF2B5EF4-FFF2-40B4-BE49-F238E27FC236}">
                <a16:creationId xmlns:a16="http://schemas.microsoft.com/office/drawing/2014/main" id="{50899EAA-CDA5-C5CF-4152-7879E04CEB39}"/>
              </a:ext>
            </a:extLst>
          </p:cNvPr>
          <p:cNvSpPr txBox="1"/>
          <p:nvPr/>
        </p:nvSpPr>
        <p:spPr>
          <a:xfrm>
            <a:off x="1367280" y="479021"/>
            <a:ext cx="1194431" cy="4770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Nature: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n Blasts a M6.6 Flare">
            <a:extLst>
              <a:ext uri="{FF2B5EF4-FFF2-40B4-BE49-F238E27FC236}">
                <a16:creationId xmlns:a16="http://schemas.microsoft.com/office/drawing/2014/main" id="{CB1DCBC3-E758-F926-1E93-523A87B7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09771">
            <a:off x="-3692491" y="3009142"/>
            <a:ext cx="8191496" cy="55245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Newly discovered layer in Earth's mantle can affect surface dwellers too">
            <a:extLst>
              <a:ext uri="{FF2B5EF4-FFF2-40B4-BE49-F238E27FC236}">
                <a16:creationId xmlns:a16="http://schemas.microsoft.com/office/drawing/2014/main" id="{272CC4A5-1548-B75D-4CCA-33231DB529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33" r="20246"/>
          <a:stretch>
            <a:fillRect/>
          </a:stretch>
        </p:blipFill>
        <p:spPr>
          <a:xfrm>
            <a:off x="3867153" y="1225552"/>
            <a:ext cx="4444998" cy="3530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feil nach rechts 7">
            <a:extLst>
              <a:ext uri="{FF2B5EF4-FFF2-40B4-BE49-F238E27FC236}">
                <a16:creationId xmlns:a16="http://schemas.microsoft.com/office/drawing/2014/main" id="{51881C56-9496-2B2F-7921-6CDA9D33CF6A}"/>
              </a:ext>
            </a:extLst>
          </p:cNvPr>
          <p:cNvSpPr/>
          <p:nvPr/>
        </p:nvSpPr>
        <p:spPr>
          <a:xfrm rot="19422925">
            <a:off x="1680951" y="3111301"/>
            <a:ext cx="1042562" cy="488947"/>
          </a:xfrm>
          <a:custGeom>
            <a:avLst>
              <a:gd name="f0" fmla="val 16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Pfeil nach rechts 10">
            <a:extLst>
              <a:ext uri="{FF2B5EF4-FFF2-40B4-BE49-F238E27FC236}">
                <a16:creationId xmlns:a16="http://schemas.microsoft.com/office/drawing/2014/main" id="{0624C71D-D0E8-B039-5308-81719837F372}"/>
              </a:ext>
            </a:extLst>
          </p:cNvPr>
          <p:cNvSpPr/>
          <p:nvPr/>
        </p:nvSpPr>
        <p:spPr>
          <a:xfrm rot="19422925">
            <a:off x="2230972" y="3616864"/>
            <a:ext cx="1042562" cy="488947"/>
          </a:xfrm>
          <a:custGeom>
            <a:avLst>
              <a:gd name="f0" fmla="val 16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feil nach rechts 11">
            <a:extLst>
              <a:ext uri="{FF2B5EF4-FFF2-40B4-BE49-F238E27FC236}">
                <a16:creationId xmlns:a16="http://schemas.microsoft.com/office/drawing/2014/main" id="{854C08CF-6422-4EED-117B-5339B8133927}"/>
              </a:ext>
            </a:extLst>
          </p:cNvPr>
          <p:cNvSpPr/>
          <p:nvPr/>
        </p:nvSpPr>
        <p:spPr>
          <a:xfrm rot="19422925">
            <a:off x="2662770" y="4172883"/>
            <a:ext cx="1042562" cy="488947"/>
          </a:xfrm>
          <a:custGeom>
            <a:avLst>
              <a:gd name="f0" fmla="val 16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Pfeil nach rechts 12">
            <a:extLst>
              <a:ext uri="{FF2B5EF4-FFF2-40B4-BE49-F238E27FC236}">
                <a16:creationId xmlns:a16="http://schemas.microsoft.com/office/drawing/2014/main" id="{6E5ED325-9D77-FA06-81F3-87A616A66376}"/>
              </a:ext>
            </a:extLst>
          </p:cNvPr>
          <p:cNvSpPr/>
          <p:nvPr/>
        </p:nvSpPr>
        <p:spPr>
          <a:xfrm rot="19422925">
            <a:off x="2892787" y="4947581"/>
            <a:ext cx="1042562" cy="488947"/>
          </a:xfrm>
          <a:custGeom>
            <a:avLst>
              <a:gd name="f0" fmla="val 16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Pfeil nach rechts 13">
            <a:extLst>
              <a:ext uri="{FF2B5EF4-FFF2-40B4-BE49-F238E27FC236}">
                <a16:creationId xmlns:a16="http://schemas.microsoft.com/office/drawing/2014/main" id="{7CB349E6-ECC1-D83E-8587-9365E373E114}"/>
              </a:ext>
            </a:extLst>
          </p:cNvPr>
          <p:cNvSpPr/>
          <p:nvPr/>
        </p:nvSpPr>
        <p:spPr>
          <a:xfrm rot="8612724">
            <a:off x="4252882" y="2867594"/>
            <a:ext cx="1042562" cy="488947"/>
          </a:xfrm>
          <a:custGeom>
            <a:avLst>
              <a:gd name="f0" fmla="val 16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Pfeil nach rechts 14">
            <a:extLst>
              <a:ext uri="{FF2B5EF4-FFF2-40B4-BE49-F238E27FC236}">
                <a16:creationId xmlns:a16="http://schemas.microsoft.com/office/drawing/2014/main" id="{FACBF868-33FE-ADA1-6C62-6C0FF80CEA46}"/>
              </a:ext>
            </a:extLst>
          </p:cNvPr>
          <p:cNvSpPr/>
          <p:nvPr/>
        </p:nvSpPr>
        <p:spPr>
          <a:xfrm rot="12986707">
            <a:off x="5416758" y="1804000"/>
            <a:ext cx="287725" cy="357475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Pfeil nach rechts 15">
            <a:extLst>
              <a:ext uri="{FF2B5EF4-FFF2-40B4-BE49-F238E27FC236}">
                <a16:creationId xmlns:a16="http://schemas.microsoft.com/office/drawing/2014/main" id="{B3A758D8-AD88-3ADF-4A00-4580ACB2F33B}"/>
              </a:ext>
            </a:extLst>
          </p:cNvPr>
          <p:cNvSpPr/>
          <p:nvPr/>
        </p:nvSpPr>
        <p:spPr>
          <a:xfrm rot="3418874">
            <a:off x="6132113" y="2638054"/>
            <a:ext cx="472013" cy="357475"/>
          </a:xfrm>
          <a:custGeom>
            <a:avLst>
              <a:gd name="f0" fmla="val 1342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Pfeil nach rechts 16">
            <a:extLst>
              <a:ext uri="{FF2B5EF4-FFF2-40B4-BE49-F238E27FC236}">
                <a16:creationId xmlns:a16="http://schemas.microsoft.com/office/drawing/2014/main" id="{67269A30-1ED1-B7FD-3AF6-6281C6067A73}"/>
              </a:ext>
            </a:extLst>
          </p:cNvPr>
          <p:cNvSpPr/>
          <p:nvPr/>
        </p:nvSpPr>
        <p:spPr>
          <a:xfrm rot="19984413">
            <a:off x="6768846" y="1574762"/>
            <a:ext cx="797375" cy="357475"/>
          </a:xfrm>
          <a:custGeom>
            <a:avLst>
              <a:gd name="f0" fmla="val 167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2" name="Gerader Verbinder 9">
            <a:extLst>
              <a:ext uri="{FF2B5EF4-FFF2-40B4-BE49-F238E27FC236}">
                <a16:creationId xmlns:a16="http://schemas.microsoft.com/office/drawing/2014/main" id="{42C645F8-849B-665E-C886-EC31C069095E}"/>
              </a:ext>
            </a:extLst>
          </p:cNvPr>
          <p:cNvCxnSpPr/>
          <p:nvPr/>
        </p:nvCxnSpPr>
        <p:spPr>
          <a:xfrm flipH="1" flipV="1">
            <a:off x="2849188" y="2093399"/>
            <a:ext cx="2921325" cy="3278701"/>
          </a:xfrm>
          <a:prstGeom prst="straightConnector1">
            <a:avLst/>
          </a:prstGeom>
          <a:noFill/>
          <a:ln w="38103" cap="flat">
            <a:solidFill>
              <a:srgbClr val="FFFFFF"/>
            </a:solidFill>
            <a:custDash>
              <a:ds d="299976" sp="299976"/>
            </a:custDash>
            <a:miter/>
          </a:ln>
        </p:spPr>
      </p:cxnSp>
      <p:sp>
        <p:nvSpPr>
          <p:cNvPr id="13" name="Textfeld 19">
            <a:extLst>
              <a:ext uri="{FF2B5EF4-FFF2-40B4-BE49-F238E27FC236}">
                <a16:creationId xmlns:a16="http://schemas.microsoft.com/office/drawing/2014/main" id="{7EC5CB8E-4D6F-FC9E-67BE-30EA5A29F84C}"/>
              </a:ext>
            </a:extLst>
          </p:cNvPr>
          <p:cNvSpPr txBox="1"/>
          <p:nvPr/>
        </p:nvSpPr>
        <p:spPr>
          <a:xfrm rot="2905618">
            <a:off x="2489311" y="2412801"/>
            <a:ext cx="211252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Just right for life</a:t>
            </a:r>
          </a:p>
        </p:txBody>
      </p:sp>
      <p:pic>
        <p:nvPicPr>
          <p:cNvPr id="14" name="Grafik 21">
            <a:extLst>
              <a:ext uri="{FF2B5EF4-FFF2-40B4-BE49-F238E27FC236}">
                <a16:creationId xmlns:a16="http://schemas.microsoft.com/office/drawing/2014/main" id="{B31297B8-1D11-4ADF-BB5F-CACE54E15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067" y="280455"/>
            <a:ext cx="4457233" cy="43545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2A9E0CE7-736C-3A0B-0BC4-1CB9F74EF65F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Non-</a:t>
            </a:r>
            <a:r>
              <a:rPr lang="de-DE" sz="44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equilibria</a:t>
            </a: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r>
              <a:rPr lang="de-DE" sz="44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are</a:t>
            </a: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r>
              <a:rPr lang="de-DE" sz="44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necessary</a:t>
            </a: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!</a:t>
            </a:r>
            <a:endParaRPr lang="de-DE" sz="4400" b="0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4289295-12A5-3E4D-4E8F-A3FF9B22F6CA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Heat flows help..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Grafik 13">
            <a:extLst>
              <a:ext uri="{FF2B5EF4-FFF2-40B4-BE49-F238E27FC236}">
                <a16:creationId xmlns:a16="http://schemas.microsoft.com/office/drawing/2014/main" id="{C91175A3-EF6E-33FD-2EA7-8F3D4ABA0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01" y="2613958"/>
            <a:ext cx="1970641" cy="34563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afik 8">
            <a:extLst>
              <a:ext uri="{FF2B5EF4-FFF2-40B4-BE49-F238E27FC236}">
                <a16:creationId xmlns:a16="http://schemas.microsoft.com/office/drawing/2014/main" id="{869D44A1-1295-4500-E820-D468C7F8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720" y="2431444"/>
            <a:ext cx="2599200" cy="3532683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uppieren 33">
            <a:extLst>
              <a:ext uri="{FF2B5EF4-FFF2-40B4-BE49-F238E27FC236}">
                <a16:creationId xmlns:a16="http://schemas.microsoft.com/office/drawing/2014/main" id="{82C466BC-4C60-C19A-D49F-2E512324D89B}"/>
              </a:ext>
            </a:extLst>
          </p:cNvPr>
          <p:cNvGrpSpPr/>
          <p:nvPr/>
        </p:nvGrpSpPr>
        <p:grpSpPr>
          <a:xfrm>
            <a:off x="281882" y="3128400"/>
            <a:ext cx="1065961" cy="2427841"/>
            <a:chOff x="281882" y="3128400"/>
            <a:chExt cx="1065961" cy="2427841"/>
          </a:xfrm>
        </p:grpSpPr>
        <p:sp>
          <p:nvSpPr>
            <p:cNvPr id="7" name="Rechteck 32">
              <a:extLst>
                <a:ext uri="{FF2B5EF4-FFF2-40B4-BE49-F238E27FC236}">
                  <a16:creationId xmlns:a16="http://schemas.microsoft.com/office/drawing/2014/main" id="{BF20E708-B2A4-84C0-4584-33F324E558F7}"/>
                </a:ext>
              </a:extLst>
            </p:cNvPr>
            <p:cNvSpPr/>
            <p:nvPr/>
          </p:nvSpPr>
          <p:spPr>
            <a:xfrm>
              <a:off x="506522" y="3693243"/>
              <a:ext cx="249119" cy="1804321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8" name="Grafik 22">
              <a:extLst>
                <a:ext uri="{FF2B5EF4-FFF2-40B4-BE49-F238E27FC236}">
                  <a16:creationId xmlns:a16="http://schemas.microsoft.com/office/drawing/2014/main" id="{E8053450-E30A-EF41-D9F0-5851AAE81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882" y="3128400"/>
              <a:ext cx="1065961" cy="2427841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9" name="Grafik 35">
            <a:extLst>
              <a:ext uri="{FF2B5EF4-FFF2-40B4-BE49-F238E27FC236}">
                <a16:creationId xmlns:a16="http://schemas.microsoft.com/office/drawing/2014/main" id="{8811DA07-B8D1-90CE-DBAD-FCE641F13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518" y="3331076"/>
            <a:ext cx="1151641" cy="17326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Grafik 38">
            <a:extLst>
              <a:ext uri="{FF2B5EF4-FFF2-40B4-BE49-F238E27FC236}">
                <a16:creationId xmlns:a16="http://schemas.microsoft.com/office/drawing/2014/main" id="{67C12E81-5E8C-5904-4DB5-66A7C1417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039" y="2404442"/>
            <a:ext cx="2770558" cy="36658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feld 14">
            <a:extLst>
              <a:ext uri="{FF2B5EF4-FFF2-40B4-BE49-F238E27FC236}">
                <a16:creationId xmlns:a16="http://schemas.microsoft.com/office/drawing/2014/main" id="{3BA10242-83E3-B75F-E795-0D830F697380}"/>
              </a:ext>
            </a:extLst>
          </p:cNvPr>
          <p:cNvSpPr/>
          <p:nvPr/>
        </p:nvSpPr>
        <p:spPr>
          <a:xfrm>
            <a:off x="41404" y="6605278"/>
            <a:ext cx="9101882" cy="2606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1">
            <a:spAutoFit/>
          </a:bodyPr>
          <a:lstStyle/>
          <a:p>
            <a:pPr marL="215999" marR="0" lvl="0" indent="-215277" algn="ctr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Calibri"/>
              </a:rPr>
              <a:t>Matreux, LeVay, .., Scheu, Dingwell, Braun, Mutschler, Mast, </a:t>
            </a:r>
            <a:r>
              <a:rPr lang="en-US" sz="1050" b="0" i="1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Calibri"/>
              </a:rPr>
              <a:t>Heat flows in rock cracks naturally optimize salt compositions for ribozymes</a:t>
            </a:r>
            <a:r>
              <a:rPr lang="en-US" sz="105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Calibri"/>
              </a:rPr>
              <a:t>, </a:t>
            </a:r>
            <a:r>
              <a:rPr lang="en-US" sz="105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Calibri"/>
              </a:rPr>
              <a:t>Nature Chemistry </a:t>
            </a:r>
            <a:r>
              <a:rPr lang="en-US" sz="105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Calibri"/>
              </a:rPr>
              <a:t>(2021)</a:t>
            </a:r>
            <a:endParaRPr lang="de-DE" sz="105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" name="Picture 2" descr="matreux_natchem_mg">
            <a:extLst>
              <a:ext uri="{FF2B5EF4-FFF2-40B4-BE49-F238E27FC236}">
                <a16:creationId xmlns:a16="http://schemas.microsoft.com/office/drawing/2014/main" id="{BC7B75CD-326F-4974-B25B-9931DADB9E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08936" y="5209867"/>
            <a:ext cx="2381253" cy="14192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Grafik 9">
            <a:extLst>
              <a:ext uri="{FF2B5EF4-FFF2-40B4-BE49-F238E27FC236}">
                <a16:creationId xmlns:a16="http://schemas.microsoft.com/office/drawing/2014/main" id="{78CE4E95-B759-FBF4-00C1-AA803AB79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9556" y="3049917"/>
            <a:ext cx="2315160" cy="23144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Gerader Verbinder 18">
            <a:extLst>
              <a:ext uri="{FF2B5EF4-FFF2-40B4-BE49-F238E27FC236}">
                <a16:creationId xmlns:a16="http://schemas.microsoft.com/office/drawing/2014/main" id="{26F20B73-BF94-65BA-05B0-24D4F6FCE23E}"/>
              </a:ext>
            </a:extLst>
          </p:cNvPr>
          <p:cNvSpPr/>
          <p:nvPr/>
        </p:nvSpPr>
        <p:spPr>
          <a:xfrm>
            <a:off x="2475363" y="3083402"/>
            <a:ext cx="3749762" cy="11232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345" cap="flat">
            <a:solidFill>
              <a:srgbClr val="BE4B48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Rechteck 19">
            <a:extLst>
              <a:ext uri="{FF2B5EF4-FFF2-40B4-BE49-F238E27FC236}">
                <a16:creationId xmlns:a16="http://schemas.microsoft.com/office/drawing/2014/main" id="{8F0B6262-CDE0-E0C2-0660-3E175CCE7267}"/>
              </a:ext>
            </a:extLst>
          </p:cNvPr>
          <p:cNvSpPr/>
          <p:nvPr/>
        </p:nvSpPr>
        <p:spPr>
          <a:xfrm>
            <a:off x="6114236" y="4206962"/>
            <a:ext cx="132478" cy="104040"/>
          </a:xfrm>
          <a:prstGeom prst="rect">
            <a:avLst/>
          </a:prstGeom>
          <a:noFill/>
          <a:ln w="12701" cap="flat">
            <a:solidFill>
              <a:srgbClr val="FF0000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Gerader Verbinder 21">
            <a:extLst>
              <a:ext uri="{FF2B5EF4-FFF2-40B4-BE49-F238E27FC236}">
                <a16:creationId xmlns:a16="http://schemas.microsoft.com/office/drawing/2014/main" id="{26DDFF1F-E47A-F4C9-419C-455B7D655A10}"/>
              </a:ext>
            </a:extLst>
          </p:cNvPr>
          <p:cNvSpPr/>
          <p:nvPr/>
        </p:nvSpPr>
        <p:spPr>
          <a:xfrm flipV="1">
            <a:off x="2475363" y="4314962"/>
            <a:ext cx="3749762" cy="12085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345" cap="flat">
            <a:solidFill>
              <a:srgbClr val="BE4B48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7481A-680B-A858-F733-7CA22ADF4730}"/>
              </a:ext>
            </a:extLst>
          </p:cNvPr>
          <p:cNvSpPr/>
          <p:nvPr/>
        </p:nvSpPr>
        <p:spPr>
          <a:xfrm>
            <a:off x="0" y="0"/>
            <a:ext cx="914400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Select prebiotic organics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Grafik 11">
            <a:extLst>
              <a:ext uri="{FF2B5EF4-FFF2-40B4-BE49-F238E27FC236}">
                <a16:creationId xmlns:a16="http://schemas.microsoft.com/office/drawing/2014/main" id="{77DBC302-08D2-53A7-A825-B3BBD465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9" y="891000"/>
            <a:ext cx="1970641" cy="345635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4" name="Gruppieren 12">
            <a:extLst>
              <a:ext uri="{FF2B5EF4-FFF2-40B4-BE49-F238E27FC236}">
                <a16:creationId xmlns:a16="http://schemas.microsoft.com/office/drawing/2014/main" id="{08073BA5-6F3B-3CA4-6FEC-A1E2EBD11A98}"/>
              </a:ext>
            </a:extLst>
          </p:cNvPr>
          <p:cNvGrpSpPr/>
          <p:nvPr/>
        </p:nvGrpSpPr>
        <p:grpSpPr>
          <a:xfrm>
            <a:off x="55440" y="1405076"/>
            <a:ext cx="1065961" cy="2427841"/>
            <a:chOff x="55440" y="1405076"/>
            <a:chExt cx="1065961" cy="2427841"/>
          </a:xfrm>
        </p:grpSpPr>
        <p:sp>
          <p:nvSpPr>
            <p:cNvPr id="5" name="Rechteck 13">
              <a:extLst>
                <a:ext uri="{FF2B5EF4-FFF2-40B4-BE49-F238E27FC236}">
                  <a16:creationId xmlns:a16="http://schemas.microsoft.com/office/drawing/2014/main" id="{B03FDB1A-78C8-3202-0CF4-F69F76EBA3FD}"/>
                </a:ext>
              </a:extLst>
            </p:cNvPr>
            <p:cNvSpPr/>
            <p:nvPr/>
          </p:nvSpPr>
          <p:spPr>
            <a:xfrm>
              <a:off x="279724" y="1970275"/>
              <a:ext cx="249119" cy="1804321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6" name="Grafik 14">
              <a:extLst>
                <a:ext uri="{FF2B5EF4-FFF2-40B4-BE49-F238E27FC236}">
                  <a16:creationId xmlns:a16="http://schemas.microsoft.com/office/drawing/2014/main" id="{3AC80EE6-E8BC-9B48-141A-70C487A1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40" y="1405076"/>
              <a:ext cx="1065961" cy="2427841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7" name="Grafik 16">
            <a:extLst>
              <a:ext uri="{FF2B5EF4-FFF2-40B4-BE49-F238E27FC236}">
                <a16:creationId xmlns:a16="http://schemas.microsoft.com/office/drawing/2014/main" id="{A18B2A0E-7D08-4075-C0FC-B236CF6D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76" y="1608118"/>
            <a:ext cx="1151641" cy="17326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38EA2160-BE3D-C0AD-EF9D-A8EA35FB4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442" y="1576800"/>
            <a:ext cx="846716" cy="2161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Grafik 18">
            <a:extLst>
              <a:ext uri="{FF2B5EF4-FFF2-40B4-BE49-F238E27FC236}">
                <a16:creationId xmlns:a16="http://schemas.microsoft.com/office/drawing/2014/main" id="{6A30D91A-A820-B866-680E-AEBCCC736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603" y="1405076"/>
            <a:ext cx="2143801" cy="252359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0" name="Gruppieren 27">
            <a:extLst>
              <a:ext uri="{FF2B5EF4-FFF2-40B4-BE49-F238E27FC236}">
                <a16:creationId xmlns:a16="http://schemas.microsoft.com/office/drawing/2014/main" id="{8EB2186F-A32D-62F1-825F-DA6294F068C3}"/>
              </a:ext>
            </a:extLst>
          </p:cNvPr>
          <p:cNvGrpSpPr/>
          <p:nvPr/>
        </p:nvGrpSpPr>
        <p:grpSpPr>
          <a:xfrm>
            <a:off x="4641119" y="1231203"/>
            <a:ext cx="2524676" cy="3080878"/>
            <a:chOff x="4641119" y="1231203"/>
            <a:chExt cx="2524676" cy="3080878"/>
          </a:xfrm>
        </p:grpSpPr>
        <p:sp>
          <p:nvSpPr>
            <p:cNvPr id="11" name="Pfeil: nach rechts 19">
              <a:extLst>
                <a:ext uri="{FF2B5EF4-FFF2-40B4-BE49-F238E27FC236}">
                  <a16:creationId xmlns:a16="http://schemas.microsoft.com/office/drawing/2014/main" id="{5C191884-6F4D-FF60-D262-188FB2389738}"/>
                </a:ext>
              </a:extLst>
            </p:cNvPr>
            <p:cNvSpPr/>
            <p:nvPr/>
          </p:nvSpPr>
          <p:spPr>
            <a:xfrm>
              <a:off x="5014798" y="1491477"/>
              <a:ext cx="426238" cy="293037"/>
            </a:xfrm>
            <a:custGeom>
              <a:avLst>
                <a:gd name="f0" fmla="val 13055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Pfeil: nach rechts 22">
              <a:extLst>
                <a:ext uri="{FF2B5EF4-FFF2-40B4-BE49-F238E27FC236}">
                  <a16:creationId xmlns:a16="http://schemas.microsoft.com/office/drawing/2014/main" id="{17620072-0277-F0B0-3834-16D3780BE57A}"/>
                </a:ext>
              </a:extLst>
            </p:cNvPr>
            <p:cNvSpPr/>
            <p:nvPr/>
          </p:nvSpPr>
          <p:spPr>
            <a:xfrm>
              <a:off x="4641119" y="2095923"/>
              <a:ext cx="799560" cy="293037"/>
            </a:xfrm>
            <a:custGeom>
              <a:avLst>
                <a:gd name="f0" fmla="val 17045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Pfeil: nach rechts 23">
              <a:extLst>
                <a:ext uri="{FF2B5EF4-FFF2-40B4-BE49-F238E27FC236}">
                  <a16:creationId xmlns:a16="http://schemas.microsoft.com/office/drawing/2014/main" id="{360739B6-A128-C08F-CED8-19A0530D6B82}"/>
                </a:ext>
              </a:extLst>
            </p:cNvPr>
            <p:cNvSpPr/>
            <p:nvPr/>
          </p:nvSpPr>
          <p:spPr>
            <a:xfrm>
              <a:off x="4641119" y="2854436"/>
              <a:ext cx="799560" cy="293037"/>
            </a:xfrm>
            <a:custGeom>
              <a:avLst>
                <a:gd name="f0" fmla="val 17045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Pfeil: nach rechts 24">
              <a:extLst>
                <a:ext uri="{FF2B5EF4-FFF2-40B4-BE49-F238E27FC236}">
                  <a16:creationId xmlns:a16="http://schemas.microsoft.com/office/drawing/2014/main" id="{731CD4A3-44FC-D927-003E-D89FEB714DDF}"/>
                </a:ext>
              </a:extLst>
            </p:cNvPr>
            <p:cNvSpPr/>
            <p:nvPr/>
          </p:nvSpPr>
          <p:spPr>
            <a:xfrm>
              <a:off x="5166003" y="3454200"/>
              <a:ext cx="274676" cy="293037"/>
            </a:xfrm>
            <a:custGeom>
              <a:avLst>
                <a:gd name="f0" fmla="val 9171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15" name="Grafik 21">
              <a:extLst>
                <a:ext uri="{FF2B5EF4-FFF2-40B4-BE49-F238E27FC236}">
                  <a16:creationId xmlns:a16="http://schemas.microsoft.com/office/drawing/2014/main" id="{76B6ED98-6FC8-85FB-B7CE-533D0FE7E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86481" y="1231203"/>
              <a:ext cx="1328037" cy="270108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6" name="Textfeld 26">
              <a:extLst>
                <a:ext uri="{FF2B5EF4-FFF2-40B4-BE49-F238E27FC236}">
                  <a16:creationId xmlns:a16="http://schemas.microsoft.com/office/drawing/2014/main" id="{62700FA4-FE4C-909B-5E46-447678FD9FD7}"/>
                </a:ext>
              </a:extLst>
            </p:cNvPr>
            <p:cNvSpPr/>
            <p:nvPr/>
          </p:nvSpPr>
          <p:spPr>
            <a:xfrm>
              <a:off x="5334838" y="3947757"/>
              <a:ext cx="1830957" cy="36432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800" b="1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HPLC</a:t>
              </a:r>
              <a:endParaRPr lang="de-DE" sz="18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7" name="Titel 1">
            <a:extLst>
              <a:ext uri="{FF2B5EF4-FFF2-40B4-BE49-F238E27FC236}">
                <a16:creationId xmlns:a16="http://schemas.microsoft.com/office/drawing/2014/main" id="{470CEEBC-E279-1050-8C98-60A00635A4D3}"/>
              </a:ext>
            </a:extLst>
          </p:cNvPr>
          <p:cNvSpPr/>
          <p:nvPr/>
        </p:nvSpPr>
        <p:spPr>
          <a:xfrm>
            <a:off x="6829562" y="1993675"/>
            <a:ext cx="2399038" cy="213911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Thermophoresis</a:t>
            </a:r>
            <a:r>
              <a:rPr lang="de-DE" sz="20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r>
              <a:rPr lang="de-DE" sz="20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measurement</a:t>
            </a:r>
            <a:endParaRPr lang="de-DE" sz="2000" b="0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3082" marR="0" lvl="0" indent="-34236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low</a:t>
            </a:r>
            <a:r>
              <a:rPr lang="de-DE" sz="20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r>
              <a:rPr lang="de-DE" sz="20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volume</a:t>
            </a:r>
            <a:endParaRPr lang="de-DE" sz="2000" b="0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3082" marR="0" lvl="0" indent="-34236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low</a:t>
            </a:r>
            <a:r>
              <a:rPr lang="de-DE" sz="20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r>
              <a:rPr lang="de-DE" sz="20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conc</a:t>
            </a:r>
            <a:r>
              <a:rPr lang="de-DE" sz="20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.</a:t>
            </a:r>
            <a:endParaRPr lang="de-DE" sz="2000" b="0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3082" marR="0" lvl="0" indent="-34236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no</a:t>
            </a:r>
            <a:r>
              <a:rPr lang="de-DE" sz="20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r>
              <a:rPr lang="de-DE" sz="20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label</a:t>
            </a:r>
            <a:endParaRPr lang="de-DE" sz="2000" b="0" i="0" u="none" strike="noStrike" kern="1200" cap="none" spc="-1" baseline="0" dirty="0">
              <a:solidFill>
                <a:srgbClr val="FFFFFF"/>
              </a:solidFill>
              <a:uFillTx/>
              <a:latin typeface="Calibri"/>
              <a:ea typeface="DejaVu Sans"/>
            </a:endParaRPr>
          </a:p>
          <a:p>
            <a:pPr marL="343082" marR="0" lvl="0" indent="-34236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multiple compounds</a:t>
            </a:r>
            <a:endParaRPr lang="de-DE" sz="2000" b="0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Textfeld 8">
            <a:extLst>
              <a:ext uri="{FF2B5EF4-FFF2-40B4-BE49-F238E27FC236}">
                <a16:creationId xmlns:a16="http://schemas.microsoft.com/office/drawing/2014/main" id="{5E966F58-A5B1-A2D7-0CD9-8C86638F6E8A}"/>
              </a:ext>
            </a:extLst>
          </p:cNvPr>
          <p:cNvSpPr/>
          <p:nvPr/>
        </p:nvSpPr>
        <p:spPr>
          <a:xfrm>
            <a:off x="41404" y="6605278"/>
            <a:ext cx="9101882" cy="2606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1">
            <a:spAutoFit/>
          </a:bodyPr>
          <a:lstStyle/>
          <a:p>
            <a:pPr marL="215999" marR="0" lvl="0" indent="-215277" algn="ctr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Calibri"/>
              </a:rPr>
              <a:t>under review</a:t>
            </a:r>
            <a:endParaRPr lang="de-DE" sz="105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9" name="Grafik 9">
            <a:extLst>
              <a:ext uri="{FF2B5EF4-FFF2-40B4-BE49-F238E27FC236}">
                <a16:creationId xmlns:a16="http://schemas.microsoft.com/office/drawing/2014/main" id="{A3B11FF1-86C6-0CE6-0115-3DB521596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04" y="4448107"/>
            <a:ext cx="2923272" cy="16203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Grafik 4">
            <a:extLst>
              <a:ext uri="{FF2B5EF4-FFF2-40B4-BE49-F238E27FC236}">
                <a16:creationId xmlns:a16="http://schemas.microsoft.com/office/drawing/2014/main" id="{6CDFB297-F8D9-9F87-7937-4469C04E6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6569" y="4529681"/>
            <a:ext cx="1568269" cy="20754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Grafik 6">
            <a:extLst>
              <a:ext uri="{FF2B5EF4-FFF2-40B4-BE49-F238E27FC236}">
                <a16:creationId xmlns:a16="http://schemas.microsoft.com/office/drawing/2014/main" id="{F20071D6-1CF6-63F0-1205-7CD11D1F8D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0680" y="4312081"/>
            <a:ext cx="2058771" cy="24235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84A0E-8625-2B73-17A0-79741B2EE9D1}"/>
              </a:ext>
            </a:extLst>
          </p:cNvPr>
          <p:cNvSpPr/>
          <p:nvPr/>
        </p:nvSpPr>
        <p:spPr>
          <a:xfrm>
            <a:off x="457200" y="274676"/>
            <a:ext cx="8228877" cy="11422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rPr>
              <a:t>The origins of life..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5BE7CE9-7A76-59F1-AE34-1FF706E207D5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Thermophoretic parameters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4" name="Gruppieren 24">
            <a:extLst>
              <a:ext uri="{FF2B5EF4-FFF2-40B4-BE49-F238E27FC236}">
                <a16:creationId xmlns:a16="http://schemas.microsoft.com/office/drawing/2014/main" id="{81098763-08F4-6637-C7EE-39B8F6F77DE8}"/>
              </a:ext>
            </a:extLst>
          </p:cNvPr>
          <p:cNvGrpSpPr/>
          <p:nvPr/>
        </p:nvGrpSpPr>
        <p:grpSpPr>
          <a:xfrm>
            <a:off x="668161" y="955081"/>
            <a:ext cx="1830601" cy="1655283"/>
            <a:chOff x="668161" y="955081"/>
            <a:chExt cx="1830601" cy="165528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73D71F1-8278-6BE8-B379-6D5E79567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161" y="955081"/>
              <a:ext cx="1830601" cy="165528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Textfeld 23">
              <a:extLst>
                <a:ext uri="{FF2B5EF4-FFF2-40B4-BE49-F238E27FC236}">
                  <a16:creationId xmlns:a16="http://schemas.microsoft.com/office/drawing/2014/main" id="{3E97AAC3-389C-24C0-08FD-168F72D0FEBA}"/>
                </a:ext>
              </a:extLst>
            </p:cNvPr>
            <p:cNvSpPr/>
            <p:nvPr/>
          </p:nvSpPr>
          <p:spPr>
            <a:xfrm>
              <a:off x="1069198" y="966959"/>
              <a:ext cx="1124638" cy="24227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2‘-CMP</a:t>
              </a:r>
              <a:endParaRPr lang="de-DE" sz="10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7" name="Gruppieren 29">
            <a:extLst>
              <a:ext uri="{FF2B5EF4-FFF2-40B4-BE49-F238E27FC236}">
                <a16:creationId xmlns:a16="http://schemas.microsoft.com/office/drawing/2014/main" id="{025B19E4-F93B-58DF-A35E-62DF268DC849}"/>
              </a:ext>
            </a:extLst>
          </p:cNvPr>
          <p:cNvGrpSpPr/>
          <p:nvPr/>
        </p:nvGrpSpPr>
        <p:grpSpPr>
          <a:xfrm>
            <a:off x="5273637" y="1328037"/>
            <a:ext cx="1832036" cy="1655283"/>
            <a:chOff x="5273637" y="1328037"/>
            <a:chExt cx="1832036" cy="1655283"/>
          </a:xfrm>
        </p:grpSpPr>
        <p:pic>
          <p:nvPicPr>
            <p:cNvPr id="8" name="Grafik 18">
              <a:extLst>
                <a:ext uri="{FF2B5EF4-FFF2-40B4-BE49-F238E27FC236}">
                  <a16:creationId xmlns:a16="http://schemas.microsoft.com/office/drawing/2014/main" id="{97C657A3-C613-BDB0-2D1D-D83FD2A56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3637" y="1328037"/>
              <a:ext cx="1832036" cy="165528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Textfeld 26">
              <a:extLst>
                <a:ext uri="{FF2B5EF4-FFF2-40B4-BE49-F238E27FC236}">
                  <a16:creationId xmlns:a16="http://schemas.microsoft.com/office/drawing/2014/main" id="{538AD088-2F10-0C93-18D1-F3AB3F26CD05}"/>
                </a:ext>
              </a:extLst>
            </p:cNvPr>
            <p:cNvSpPr/>
            <p:nvPr/>
          </p:nvSpPr>
          <p:spPr>
            <a:xfrm>
              <a:off x="5649483" y="1339559"/>
              <a:ext cx="1124638" cy="24227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3‘-CMP</a:t>
              </a:r>
              <a:endParaRPr lang="de-DE" sz="10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0" name="Gruppieren 30">
            <a:extLst>
              <a:ext uri="{FF2B5EF4-FFF2-40B4-BE49-F238E27FC236}">
                <a16:creationId xmlns:a16="http://schemas.microsoft.com/office/drawing/2014/main" id="{CBA44BB2-20BF-C280-9A37-4785EFA62ED2}"/>
              </a:ext>
            </a:extLst>
          </p:cNvPr>
          <p:cNvGrpSpPr/>
          <p:nvPr/>
        </p:nvGrpSpPr>
        <p:grpSpPr>
          <a:xfrm>
            <a:off x="7152116" y="1374123"/>
            <a:ext cx="1832036" cy="1662480"/>
            <a:chOff x="7152116" y="1374123"/>
            <a:chExt cx="1832036" cy="1662480"/>
          </a:xfrm>
        </p:grpSpPr>
        <p:pic>
          <p:nvPicPr>
            <p:cNvPr id="11" name="Grafik 20">
              <a:extLst>
                <a:ext uri="{FF2B5EF4-FFF2-40B4-BE49-F238E27FC236}">
                  <a16:creationId xmlns:a16="http://schemas.microsoft.com/office/drawing/2014/main" id="{BDFCC1FC-667E-130D-DB84-FCC37B475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2116" y="1381320"/>
              <a:ext cx="1832036" cy="165528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2" name="Textfeld 27">
              <a:extLst>
                <a:ext uri="{FF2B5EF4-FFF2-40B4-BE49-F238E27FC236}">
                  <a16:creationId xmlns:a16="http://schemas.microsoft.com/office/drawing/2014/main" id="{AAD92CB3-B549-E412-E716-022994B9916B}"/>
                </a:ext>
              </a:extLst>
            </p:cNvPr>
            <p:cNvSpPr/>
            <p:nvPr/>
          </p:nvSpPr>
          <p:spPr>
            <a:xfrm>
              <a:off x="7570079" y="1374123"/>
              <a:ext cx="1124638" cy="24227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5‘-CMP</a:t>
              </a:r>
              <a:endParaRPr lang="de-DE" sz="10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3" name="Gruppieren 31">
            <a:extLst>
              <a:ext uri="{FF2B5EF4-FFF2-40B4-BE49-F238E27FC236}">
                <a16:creationId xmlns:a16="http://schemas.microsoft.com/office/drawing/2014/main" id="{F451D6C3-CCAC-712D-24D3-8A458BF40996}"/>
              </a:ext>
            </a:extLst>
          </p:cNvPr>
          <p:cNvGrpSpPr/>
          <p:nvPr/>
        </p:nvGrpSpPr>
        <p:grpSpPr>
          <a:xfrm>
            <a:off x="668161" y="2676960"/>
            <a:ext cx="1832036" cy="1655283"/>
            <a:chOff x="668161" y="2676960"/>
            <a:chExt cx="1832036" cy="1655283"/>
          </a:xfrm>
        </p:grpSpPr>
        <p:pic>
          <p:nvPicPr>
            <p:cNvPr id="14" name="Grafik 22">
              <a:extLst>
                <a:ext uri="{FF2B5EF4-FFF2-40B4-BE49-F238E27FC236}">
                  <a16:creationId xmlns:a16="http://schemas.microsoft.com/office/drawing/2014/main" id="{277348BF-771B-FD40-A6F1-52CE077E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161" y="2676960"/>
              <a:ext cx="1832036" cy="165528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5" name="Textfeld 28">
              <a:extLst>
                <a:ext uri="{FF2B5EF4-FFF2-40B4-BE49-F238E27FC236}">
                  <a16:creationId xmlns:a16="http://schemas.microsoft.com/office/drawing/2014/main" id="{744D4A0F-6184-8543-92C0-81F6EC05D3E1}"/>
                </a:ext>
              </a:extLst>
            </p:cNvPr>
            <p:cNvSpPr/>
            <p:nvPr/>
          </p:nvSpPr>
          <p:spPr>
            <a:xfrm>
              <a:off x="1157036" y="2706477"/>
              <a:ext cx="1124638" cy="24227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2‘3‘-AMP</a:t>
              </a:r>
              <a:endParaRPr lang="de-DE" sz="10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6" name="Gruppieren 52">
            <a:extLst>
              <a:ext uri="{FF2B5EF4-FFF2-40B4-BE49-F238E27FC236}">
                <a16:creationId xmlns:a16="http://schemas.microsoft.com/office/drawing/2014/main" id="{0DCD5EA2-E37B-A1D1-BD4E-A097654C5678}"/>
              </a:ext>
            </a:extLst>
          </p:cNvPr>
          <p:cNvGrpSpPr/>
          <p:nvPr/>
        </p:nvGrpSpPr>
        <p:grpSpPr>
          <a:xfrm>
            <a:off x="5256721" y="3002761"/>
            <a:ext cx="1832036" cy="1655283"/>
            <a:chOff x="5256721" y="3002761"/>
            <a:chExt cx="1832036" cy="1655283"/>
          </a:xfrm>
        </p:grpSpPr>
        <p:pic>
          <p:nvPicPr>
            <p:cNvPr id="17" name="Grafik 33">
              <a:extLst>
                <a:ext uri="{FF2B5EF4-FFF2-40B4-BE49-F238E27FC236}">
                  <a16:creationId xmlns:a16="http://schemas.microsoft.com/office/drawing/2014/main" id="{C2DE4F08-C44B-2145-623F-5D1051B63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6721" y="3002761"/>
              <a:ext cx="1832036" cy="165528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8" name="Textfeld 35">
              <a:extLst>
                <a:ext uri="{FF2B5EF4-FFF2-40B4-BE49-F238E27FC236}">
                  <a16:creationId xmlns:a16="http://schemas.microsoft.com/office/drawing/2014/main" id="{255CE2EA-ADB6-027D-77CC-0151A7EF6D7E}"/>
                </a:ext>
              </a:extLst>
            </p:cNvPr>
            <p:cNvSpPr/>
            <p:nvPr/>
          </p:nvSpPr>
          <p:spPr>
            <a:xfrm>
              <a:off x="5661361" y="3075118"/>
              <a:ext cx="1124638" cy="24227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2‘3‘-GMP</a:t>
              </a:r>
              <a:endParaRPr lang="de-DE" sz="10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9" name="Gruppieren 53">
            <a:extLst>
              <a:ext uri="{FF2B5EF4-FFF2-40B4-BE49-F238E27FC236}">
                <a16:creationId xmlns:a16="http://schemas.microsoft.com/office/drawing/2014/main" id="{DD975309-A815-1F5E-852B-C223E4B4FEFC}"/>
              </a:ext>
            </a:extLst>
          </p:cNvPr>
          <p:cNvGrpSpPr/>
          <p:nvPr/>
        </p:nvGrpSpPr>
        <p:grpSpPr>
          <a:xfrm>
            <a:off x="7189561" y="3075118"/>
            <a:ext cx="1832036" cy="1655283"/>
            <a:chOff x="7189561" y="3075118"/>
            <a:chExt cx="1832036" cy="1655283"/>
          </a:xfrm>
        </p:grpSpPr>
        <p:pic>
          <p:nvPicPr>
            <p:cNvPr id="20" name="Grafik 39">
              <a:extLst>
                <a:ext uri="{FF2B5EF4-FFF2-40B4-BE49-F238E27FC236}">
                  <a16:creationId xmlns:a16="http://schemas.microsoft.com/office/drawing/2014/main" id="{1A7A2C3A-EF89-04FA-E4DB-B7CA3F202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9561" y="3075118"/>
              <a:ext cx="1832036" cy="165528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1" name="Textfeld 40">
              <a:extLst>
                <a:ext uri="{FF2B5EF4-FFF2-40B4-BE49-F238E27FC236}">
                  <a16:creationId xmlns:a16="http://schemas.microsoft.com/office/drawing/2014/main" id="{0BC72581-40F0-039F-2029-32FC747930E2}"/>
                </a:ext>
              </a:extLst>
            </p:cNvPr>
            <p:cNvSpPr/>
            <p:nvPr/>
          </p:nvSpPr>
          <p:spPr>
            <a:xfrm>
              <a:off x="7601763" y="3075118"/>
              <a:ext cx="1124638" cy="24227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2‘3‘-UMP</a:t>
              </a:r>
              <a:endParaRPr lang="de-DE" sz="10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22" name="Textfeld 42">
            <a:extLst>
              <a:ext uri="{FF2B5EF4-FFF2-40B4-BE49-F238E27FC236}">
                <a16:creationId xmlns:a16="http://schemas.microsoft.com/office/drawing/2014/main" id="{2E9EE54D-1045-0069-0253-CA5D7B61D4A8}"/>
              </a:ext>
            </a:extLst>
          </p:cNvPr>
          <p:cNvSpPr/>
          <p:nvPr/>
        </p:nvSpPr>
        <p:spPr>
          <a:xfrm>
            <a:off x="4056479" y="911876"/>
            <a:ext cx="1029961" cy="36432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position</a:t>
            </a:r>
            <a:endParaRPr lang="de-DE" sz="18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23" name="Gruppieren 54">
            <a:extLst>
              <a:ext uri="{FF2B5EF4-FFF2-40B4-BE49-F238E27FC236}">
                <a16:creationId xmlns:a16="http://schemas.microsoft.com/office/drawing/2014/main" id="{71AB0FEC-77F5-105E-FC11-42EE6A71ACEA}"/>
              </a:ext>
            </a:extLst>
          </p:cNvPr>
          <p:cNvGrpSpPr/>
          <p:nvPr/>
        </p:nvGrpSpPr>
        <p:grpSpPr>
          <a:xfrm>
            <a:off x="3371036" y="4728956"/>
            <a:ext cx="1832036" cy="1655283"/>
            <a:chOff x="3371036" y="4728956"/>
            <a:chExt cx="1832036" cy="1655283"/>
          </a:xfrm>
        </p:grpSpPr>
        <p:pic>
          <p:nvPicPr>
            <p:cNvPr id="24" name="Grafik 44">
              <a:extLst>
                <a:ext uri="{FF2B5EF4-FFF2-40B4-BE49-F238E27FC236}">
                  <a16:creationId xmlns:a16="http://schemas.microsoft.com/office/drawing/2014/main" id="{0E0386EF-68E7-660E-5546-804204255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71036" y="4728956"/>
              <a:ext cx="1832036" cy="165528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5" name="Textfeld 45">
              <a:extLst>
                <a:ext uri="{FF2B5EF4-FFF2-40B4-BE49-F238E27FC236}">
                  <a16:creationId xmlns:a16="http://schemas.microsoft.com/office/drawing/2014/main" id="{F20DB5DB-BE18-F700-2B5C-C7680ABC7044}"/>
                </a:ext>
              </a:extLst>
            </p:cNvPr>
            <p:cNvSpPr/>
            <p:nvPr/>
          </p:nvSpPr>
          <p:spPr>
            <a:xfrm>
              <a:off x="3759116" y="4728956"/>
              <a:ext cx="1124638" cy="24227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Adenine</a:t>
              </a:r>
              <a:endParaRPr lang="de-DE" sz="10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26" name="Gruppieren 56">
            <a:extLst>
              <a:ext uri="{FF2B5EF4-FFF2-40B4-BE49-F238E27FC236}">
                <a16:creationId xmlns:a16="http://schemas.microsoft.com/office/drawing/2014/main" id="{5D0A7D9C-AEC2-7B18-CC55-CBFF1FBD9BB0}"/>
              </a:ext>
            </a:extLst>
          </p:cNvPr>
          <p:cNvGrpSpPr/>
          <p:nvPr/>
        </p:nvGrpSpPr>
        <p:grpSpPr>
          <a:xfrm>
            <a:off x="7247881" y="4728956"/>
            <a:ext cx="1832036" cy="1695243"/>
            <a:chOff x="7247881" y="4728956"/>
            <a:chExt cx="1832036" cy="1695243"/>
          </a:xfrm>
        </p:grpSpPr>
        <p:pic>
          <p:nvPicPr>
            <p:cNvPr id="27" name="Grafik 49">
              <a:extLst>
                <a:ext uri="{FF2B5EF4-FFF2-40B4-BE49-F238E27FC236}">
                  <a16:creationId xmlns:a16="http://schemas.microsoft.com/office/drawing/2014/main" id="{917F90F0-4331-41D0-8C10-518AE1580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47881" y="4768916"/>
              <a:ext cx="1832036" cy="165528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8" name="Textfeld 50">
              <a:extLst>
                <a:ext uri="{FF2B5EF4-FFF2-40B4-BE49-F238E27FC236}">
                  <a16:creationId xmlns:a16="http://schemas.microsoft.com/office/drawing/2014/main" id="{EC624903-730B-3481-340F-F46D77423532}"/>
                </a:ext>
              </a:extLst>
            </p:cNvPr>
            <p:cNvSpPr/>
            <p:nvPr/>
          </p:nvSpPr>
          <p:spPr>
            <a:xfrm>
              <a:off x="7602120" y="4728956"/>
              <a:ext cx="1124638" cy="24227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Guanine</a:t>
              </a:r>
              <a:endParaRPr lang="de-DE" sz="10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29" name="Gruppieren 55">
            <a:extLst>
              <a:ext uri="{FF2B5EF4-FFF2-40B4-BE49-F238E27FC236}">
                <a16:creationId xmlns:a16="http://schemas.microsoft.com/office/drawing/2014/main" id="{B766FB37-CE3C-4746-1094-4E6A02D815BA}"/>
              </a:ext>
            </a:extLst>
          </p:cNvPr>
          <p:cNvGrpSpPr/>
          <p:nvPr/>
        </p:nvGrpSpPr>
        <p:grpSpPr>
          <a:xfrm>
            <a:off x="5256721" y="4696559"/>
            <a:ext cx="1832036" cy="1655283"/>
            <a:chOff x="5256721" y="4696559"/>
            <a:chExt cx="1832036" cy="1655283"/>
          </a:xfrm>
        </p:grpSpPr>
        <p:pic>
          <p:nvPicPr>
            <p:cNvPr id="30" name="Grafik 47">
              <a:extLst>
                <a:ext uri="{FF2B5EF4-FFF2-40B4-BE49-F238E27FC236}">
                  <a16:creationId xmlns:a16="http://schemas.microsoft.com/office/drawing/2014/main" id="{28F68DD0-0D9E-87C2-A788-CD860E372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56721" y="4696559"/>
              <a:ext cx="1832036" cy="165528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1" name="Textfeld 51">
              <a:extLst>
                <a:ext uri="{FF2B5EF4-FFF2-40B4-BE49-F238E27FC236}">
                  <a16:creationId xmlns:a16="http://schemas.microsoft.com/office/drawing/2014/main" id="{92004F4A-2EF8-CC50-D9F1-F4EA05000D93}"/>
                </a:ext>
              </a:extLst>
            </p:cNvPr>
            <p:cNvSpPr/>
            <p:nvPr/>
          </p:nvSpPr>
          <p:spPr>
            <a:xfrm>
              <a:off x="5647316" y="4696559"/>
              <a:ext cx="1124638" cy="24227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Cytosine</a:t>
              </a:r>
              <a:endParaRPr lang="de-DE" sz="10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32" name="Textfeld 57">
            <a:extLst>
              <a:ext uri="{FF2B5EF4-FFF2-40B4-BE49-F238E27FC236}">
                <a16:creationId xmlns:a16="http://schemas.microsoft.com/office/drawing/2014/main" id="{7049623D-FCF8-5C13-5D88-6C43942BAF74}"/>
              </a:ext>
            </a:extLst>
          </p:cNvPr>
          <p:cNvSpPr/>
          <p:nvPr/>
        </p:nvSpPr>
        <p:spPr>
          <a:xfrm>
            <a:off x="293403" y="4449241"/>
            <a:ext cx="3269519" cy="228023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And many more:</a:t>
            </a:r>
            <a:endParaRPr lang="de-DE" sz="16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  <a:p>
            <a:pPr marL="285841" marR="0" lvl="0" indent="-285119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Bases</a:t>
            </a:r>
            <a:r>
              <a:rPr lang="de-DE" sz="1600" b="0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: A,G,C,G,U</a:t>
            </a:r>
            <a:endParaRPr lang="de-DE" sz="16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  <a:p>
            <a:pPr marL="285841" marR="0" lvl="0" indent="-285119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P</a:t>
            </a:r>
            <a:r>
              <a:rPr lang="de-DE" sz="1600" b="0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: 2‘-, 3‘-, 5‘-, 2‘3‘-, 3‘5‘-</a:t>
            </a:r>
            <a:endParaRPr lang="de-DE" sz="16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  <a:p>
            <a:pPr marL="285841" marR="0" lvl="0" indent="-285119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Solvent</a:t>
            </a:r>
            <a:r>
              <a:rPr lang="de-DE" sz="1600" b="0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: water, formamide</a:t>
            </a:r>
            <a:endParaRPr lang="de-DE" sz="16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  <a:p>
            <a:pPr marL="285841" marR="0" lvl="0" indent="-285119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pH</a:t>
            </a:r>
            <a:r>
              <a:rPr lang="de-DE" sz="1600" b="0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: 3 – 11</a:t>
            </a:r>
            <a:endParaRPr lang="de-DE" sz="16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  <a:p>
            <a:pPr marL="285841" marR="0" lvl="0" indent="-285119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AAs</a:t>
            </a:r>
            <a:r>
              <a:rPr lang="de-DE" sz="1600" b="0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: His, Asn, Ser, Gln, Arg, Asp, Glu, Thr, Ala, Pro, Cys, Lys, Tyr, Arg, Val, Ile, Leu, Phe</a:t>
            </a:r>
            <a:endParaRPr lang="de-DE" sz="16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  <a:p>
            <a:pPr marL="285841" marR="0" lvl="0" indent="-285119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2-AO, 2-AT, 2-AI</a:t>
            </a:r>
            <a:endParaRPr lang="de-DE" sz="16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3" name="Grafik 59">
            <a:extLst>
              <a:ext uri="{FF2B5EF4-FFF2-40B4-BE49-F238E27FC236}">
                <a16:creationId xmlns:a16="http://schemas.microsoft.com/office/drawing/2014/main" id="{DB30FEF4-5C3F-AC6F-0CE7-6A604F61E7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2603" y="1405076"/>
            <a:ext cx="2143801" cy="25235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4" name="Textfeld 3">
            <a:extLst>
              <a:ext uri="{FF2B5EF4-FFF2-40B4-BE49-F238E27FC236}">
                <a16:creationId xmlns:a16="http://schemas.microsoft.com/office/drawing/2014/main" id="{77C6B85F-9CB8-5571-CF48-71B36A494F86}"/>
              </a:ext>
            </a:extLst>
          </p:cNvPr>
          <p:cNvSpPr/>
          <p:nvPr/>
        </p:nvSpPr>
        <p:spPr>
          <a:xfrm>
            <a:off x="-2862355" y="1858682"/>
            <a:ext cx="1616759" cy="63864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-1" baseline="0">
                <a:solidFill>
                  <a:srgbClr val="000000"/>
                </a:solidFill>
                <a:uFillTx/>
                <a:latin typeface="Arial"/>
                <a:ea typeface="DejaVu Sans"/>
              </a:rPr>
              <a:t>Make it vertical</a:t>
            </a:r>
            <a:endParaRPr lang="de-DE" sz="18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27">
            <a:extLst>
              <a:ext uri="{FF2B5EF4-FFF2-40B4-BE49-F238E27FC236}">
                <a16:creationId xmlns:a16="http://schemas.microsoft.com/office/drawing/2014/main" id="{E613718F-FFC8-BC9F-27C3-D95A696FDFAC}"/>
              </a:ext>
            </a:extLst>
          </p:cNvPr>
          <p:cNvGrpSpPr/>
          <p:nvPr/>
        </p:nvGrpSpPr>
        <p:grpSpPr>
          <a:xfrm>
            <a:off x="77760" y="3881884"/>
            <a:ext cx="3638882" cy="2922476"/>
            <a:chOff x="77760" y="3881884"/>
            <a:chExt cx="3638882" cy="2922476"/>
          </a:xfrm>
        </p:grpSpPr>
        <p:pic>
          <p:nvPicPr>
            <p:cNvPr id="3" name="Grafik 54">
              <a:extLst>
                <a:ext uri="{FF2B5EF4-FFF2-40B4-BE49-F238E27FC236}">
                  <a16:creationId xmlns:a16="http://schemas.microsoft.com/office/drawing/2014/main" id="{6EC8B2A0-40A4-498D-7B45-F5B02F967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60" y="3896999"/>
              <a:ext cx="2048402" cy="260388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" name="Textfeld 52">
              <a:extLst>
                <a:ext uri="{FF2B5EF4-FFF2-40B4-BE49-F238E27FC236}">
                  <a16:creationId xmlns:a16="http://schemas.microsoft.com/office/drawing/2014/main" id="{DA60F04C-0E4C-0231-E78D-23AEEDF2D2FE}"/>
                </a:ext>
              </a:extLst>
            </p:cNvPr>
            <p:cNvSpPr/>
            <p:nvPr/>
          </p:nvSpPr>
          <p:spPr>
            <a:xfrm>
              <a:off x="469800" y="6440036"/>
              <a:ext cx="687957" cy="36432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8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top</a:t>
              </a:r>
              <a:endParaRPr lang="de-DE" sz="18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Textfeld 53">
              <a:extLst>
                <a:ext uri="{FF2B5EF4-FFF2-40B4-BE49-F238E27FC236}">
                  <a16:creationId xmlns:a16="http://schemas.microsoft.com/office/drawing/2014/main" id="{B48FCE04-6186-6711-2D48-078F911ADE5E}"/>
                </a:ext>
              </a:extLst>
            </p:cNvPr>
            <p:cNvSpPr/>
            <p:nvPr/>
          </p:nvSpPr>
          <p:spPr>
            <a:xfrm>
              <a:off x="1465197" y="6419161"/>
              <a:ext cx="995397" cy="36432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800" b="0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bottom</a:t>
              </a:r>
              <a:endParaRPr lang="de-DE" sz="18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6D8F310-BD5B-4DAC-385A-DB08DC765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4798" y="3881884"/>
              <a:ext cx="1086837" cy="749881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Pfeil: nach rechts 7">
              <a:extLst>
                <a:ext uri="{FF2B5EF4-FFF2-40B4-BE49-F238E27FC236}">
                  <a16:creationId xmlns:a16="http://schemas.microsoft.com/office/drawing/2014/main" id="{FC5B7C8A-1DC5-5BA8-93AA-15AE729A4AE7}"/>
                </a:ext>
              </a:extLst>
            </p:cNvPr>
            <p:cNvSpPr/>
            <p:nvPr/>
          </p:nvSpPr>
          <p:spPr>
            <a:xfrm rot="10799991">
              <a:off x="2203557" y="3999202"/>
              <a:ext cx="318961" cy="197281"/>
            </a:xfrm>
            <a:custGeom>
              <a:avLst>
                <a:gd name="f0" fmla="val 1492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0055FF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8" name="Grafik 18">
              <a:extLst>
                <a:ext uri="{FF2B5EF4-FFF2-40B4-BE49-F238E27FC236}">
                  <a16:creationId xmlns:a16="http://schemas.microsoft.com/office/drawing/2014/main" id="{EC38DFE9-FB01-C371-8181-55BBCCF33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9800" y="4713119"/>
              <a:ext cx="1176841" cy="68184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Pfeil: nach rechts 33">
              <a:extLst>
                <a:ext uri="{FF2B5EF4-FFF2-40B4-BE49-F238E27FC236}">
                  <a16:creationId xmlns:a16="http://schemas.microsoft.com/office/drawing/2014/main" id="{C8D527CF-F276-7FBE-8B95-63249719E495}"/>
                </a:ext>
              </a:extLst>
            </p:cNvPr>
            <p:cNvSpPr/>
            <p:nvPr/>
          </p:nvSpPr>
          <p:spPr>
            <a:xfrm rot="12508792">
              <a:off x="2107079" y="4718523"/>
              <a:ext cx="399958" cy="164518"/>
            </a:xfrm>
            <a:custGeom>
              <a:avLst>
                <a:gd name="f0" fmla="val 17158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FF33FF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10" name="Grafik 22">
              <a:extLst>
                <a:ext uri="{FF2B5EF4-FFF2-40B4-BE49-F238E27FC236}">
                  <a16:creationId xmlns:a16="http://schemas.microsoft.com/office/drawing/2014/main" id="{9067BAD6-25B3-DAFA-BF09-161169026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2518" y="5556598"/>
              <a:ext cx="1194124" cy="702359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1" name="Pfeil: nach rechts 37">
              <a:extLst>
                <a:ext uri="{FF2B5EF4-FFF2-40B4-BE49-F238E27FC236}">
                  <a16:creationId xmlns:a16="http://schemas.microsoft.com/office/drawing/2014/main" id="{D9CDD774-2531-93F9-5861-0532B8D26D02}"/>
                </a:ext>
              </a:extLst>
            </p:cNvPr>
            <p:cNvSpPr/>
            <p:nvPr/>
          </p:nvSpPr>
          <p:spPr>
            <a:xfrm rot="13509589">
              <a:off x="1953689" y="5466956"/>
              <a:ext cx="510116" cy="164518"/>
            </a:xfrm>
            <a:custGeom>
              <a:avLst>
                <a:gd name="f0" fmla="val 18117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E4A100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2" name="Titel 1">
            <a:extLst>
              <a:ext uri="{FF2B5EF4-FFF2-40B4-BE49-F238E27FC236}">
                <a16:creationId xmlns:a16="http://schemas.microsoft.com/office/drawing/2014/main" id="{2F8E6153-5DC1-843D-245E-292FA3BBA7C3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Selective enrichment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feld 23">
            <a:extLst>
              <a:ext uri="{FF2B5EF4-FFF2-40B4-BE49-F238E27FC236}">
                <a16:creationId xmlns:a16="http://schemas.microsoft.com/office/drawing/2014/main" id="{96F8EC61-BE4A-0E37-9086-88EFC8246AB4}"/>
              </a:ext>
            </a:extLst>
          </p:cNvPr>
          <p:cNvSpPr/>
          <p:nvPr/>
        </p:nvSpPr>
        <p:spPr>
          <a:xfrm>
            <a:off x="657718" y="697321"/>
            <a:ext cx="2626202" cy="36432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AMP (% enrichment):</a:t>
            </a:r>
            <a:endParaRPr lang="de-DE" sz="18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14" name="Gruppieren 12">
            <a:extLst>
              <a:ext uri="{FF2B5EF4-FFF2-40B4-BE49-F238E27FC236}">
                <a16:creationId xmlns:a16="http://schemas.microsoft.com/office/drawing/2014/main" id="{2B54B3B8-43D3-50AA-35B3-A644CF82C059}"/>
              </a:ext>
            </a:extLst>
          </p:cNvPr>
          <p:cNvGrpSpPr/>
          <p:nvPr/>
        </p:nvGrpSpPr>
        <p:grpSpPr>
          <a:xfrm>
            <a:off x="531357" y="1098002"/>
            <a:ext cx="2466009" cy="2223363"/>
            <a:chOff x="531357" y="1098002"/>
            <a:chExt cx="2466009" cy="2223363"/>
          </a:xfrm>
        </p:grpSpPr>
        <p:pic>
          <p:nvPicPr>
            <p:cNvPr id="15" name="Grafik 6">
              <a:extLst>
                <a:ext uri="{FF2B5EF4-FFF2-40B4-BE49-F238E27FC236}">
                  <a16:creationId xmlns:a16="http://schemas.microsoft.com/office/drawing/2014/main" id="{F4AD35CB-8A65-3184-B050-C8E727357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477"/>
            <a:stretch>
              <a:fillRect/>
            </a:stretch>
          </p:blipFill>
          <p:spPr>
            <a:xfrm>
              <a:off x="630003" y="1098002"/>
              <a:ext cx="2367363" cy="222336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4CF148AF-33AC-4F71-81CB-6730B32D0708}"/>
                </a:ext>
              </a:extLst>
            </p:cNvPr>
            <p:cNvSpPr/>
            <p:nvPr/>
          </p:nvSpPr>
          <p:spPr>
            <a:xfrm>
              <a:off x="531357" y="2047679"/>
              <a:ext cx="147602" cy="210238"/>
            </a:xfrm>
            <a:prstGeom prst="rect">
              <a:avLst/>
            </a:prstGeom>
            <a:solidFill>
              <a:srgbClr val="000000"/>
            </a:solidFill>
            <a:ln w="12701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7" name="Textfeld 4">
            <a:extLst>
              <a:ext uri="{FF2B5EF4-FFF2-40B4-BE49-F238E27FC236}">
                <a16:creationId xmlns:a16="http://schemas.microsoft.com/office/drawing/2014/main" id="{490D4BFB-505F-5D03-E263-16DA0A3FAAC9}"/>
              </a:ext>
            </a:extLst>
          </p:cNvPr>
          <p:cNvSpPr/>
          <p:nvPr/>
        </p:nvSpPr>
        <p:spPr>
          <a:xfrm>
            <a:off x="1364403" y="3416756"/>
            <a:ext cx="1531437" cy="36432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-1" baseline="0">
                <a:solidFill>
                  <a:srgbClr val="A6A6A6"/>
                </a:solidFill>
                <a:uFillTx/>
                <a:latin typeface="Arial"/>
                <a:ea typeface="DejaVu Sans"/>
              </a:rPr>
              <a:t>±4%</a:t>
            </a:r>
            <a:endParaRPr lang="de-DE" sz="18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Textfeld 24">
            <a:extLst>
              <a:ext uri="{FF2B5EF4-FFF2-40B4-BE49-F238E27FC236}">
                <a16:creationId xmlns:a16="http://schemas.microsoft.com/office/drawing/2014/main" id="{D3838A8A-7FAC-FCE2-C8F2-2E4CD268EB26}"/>
              </a:ext>
            </a:extLst>
          </p:cNvPr>
          <p:cNvSpPr/>
          <p:nvPr/>
        </p:nvSpPr>
        <p:spPr>
          <a:xfrm>
            <a:off x="605515" y="3413519"/>
            <a:ext cx="922684" cy="36432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-1" baseline="0">
                <a:solidFill>
                  <a:srgbClr val="A6A6A6"/>
                </a:solidFill>
                <a:uFillTx/>
                <a:latin typeface="Arial"/>
                <a:ea typeface="DejaVu Sans"/>
              </a:rPr>
              <a:t>±10%</a:t>
            </a:r>
            <a:endParaRPr lang="de-DE" sz="18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Gerader Verbinder 13">
            <a:extLst>
              <a:ext uri="{FF2B5EF4-FFF2-40B4-BE49-F238E27FC236}">
                <a16:creationId xmlns:a16="http://schemas.microsoft.com/office/drawing/2014/main" id="{785EE0FF-40F1-C882-736C-BB83AF182F98}"/>
              </a:ext>
            </a:extLst>
          </p:cNvPr>
          <p:cNvSpPr/>
          <p:nvPr/>
        </p:nvSpPr>
        <p:spPr>
          <a:xfrm>
            <a:off x="928079" y="3412440"/>
            <a:ext cx="303836" cy="3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9046" cap="flat">
            <a:solidFill>
              <a:srgbClr val="B4B4B4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Gerader Verbinder 26">
            <a:extLst>
              <a:ext uri="{FF2B5EF4-FFF2-40B4-BE49-F238E27FC236}">
                <a16:creationId xmlns:a16="http://schemas.microsoft.com/office/drawing/2014/main" id="{B325C779-C4D7-AFBD-8045-840A3646A285}"/>
              </a:ext>
            </a:extLst>
          </p:cNvPr>
          <p:cNvSpPr/>
          <p:nvPr/>
        </p:nvSpPr>
        <p:spPr>
          <a:xfrm>
            <a:off x="1317595" y="3412440"/>
            <a:ext cx="1625400" cy="3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9046" cap="flat">
            <a:solidFill>
              <a:srgbClr val="B4B4B4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21" name="Gruppieren 32">
            <a:extLst>
              <a:ext uri="{FF2B5EF4-FFF2-40B4-BE49-F238E27FC236}">
                <a16:creationId xmlns:a16="http://schemas.microsoft.com/office/drawing/2014/main" id="{D3347EF4-8B78-9D35-C6AC-E1AE446D9D32}"/>
              </a:ext>
            </a:extLst>
          </p:cNvPr>
          <p:cNvGrpSpPr/>
          <p:nvPr/>
        </p:nvGrpSpPr>
        <p:grpSpPr>
          <a:xfrm>
            <a:off x="4026240" y="690115"/>
            <a:ext cx="4975917" cy="6191283"/>
            <a:chOff x="4026240" y="690115"/>
            <a:chExt cx="4975917" cy="6191283"/>
          </a:xfrm>
        </p:grpSpPr>
        <p:sp>
          <p:nvSpPr>
            <p:cNvPr id="22" name="Textfeld 17">
              <a:extLst>
                <a:ext uri="{FF2B5EF4-FFF2-40B4-BE49-F238E27FC236}">
                  <a16:creationId xmlns:a16="http://schemas.microsoft.com/office/drawing/2014/main" id="{7B13957B-16E0-6485-775F-5948140222D0}"/>
                </a:ext>
              </a:extLst>
            </p:cNvPr>
            <p:cNvSpPr/>
            <p:nvPr/>
          </p:nvSpPr>
          <p:spPr>
            <a:xfrm>
              <a:off x="4206596" y="690115"/>
              <a:ext cx="2626202" cy="36432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800" b="1" i="0" u="none" strike="noStrike" kern="1200" cap="none" spc="-1" baseline="0">
                  <a:solidFill>
                    <a:srgbClr val="FFFFFF"/>
                  </a:solidFill>
                  <a:uFillTx/>
                  <a:latin typeface="Arial"/>
                  <a:ea typeface="DejaVu Sans"/>
                </a:rPr>
                <a:t>AAs (% enrichment):</a:t>
              </a:r>
              <a:endParaRPr lang="de-DE" sz="1800" b="0" i="0" u="none" strike="noStrike" kern="1200" cap="none" spc="-1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23" name="Grafik 31">
              <a:extLst>
                <a:ext uri="{FF2B5EF4-FFF2-40B4-BE49-F238E27FC236}">
                  <a16:creationId xmlns:a16="http://schemas.microsoft.com/office/drawing/2014/main" id="{16995866-7AFF-2683-03A2-FC8FA1BC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6240" y="1004038"/>
              <a:ext cx="4975917" cy="587736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24" name="Gerader Verbinder 36">
            <a:extLst>
              <a:ext uri="{FF2B5EF4-FFF2-40B4-BE49-F238E27FC236}">
                <a16:creationId xmlns:a16="http://schemas.microsoft.com/office/drawing/2014/main" id="{6BC7EFF6-31AF-F367-5F8D-B39298C13046}"/>
              </a:ext>
            </a:extLst>
          </p:cNvPr>
          <p:cNvSpPr/>
          <p:nvPr/>
        </p:nvSpPr>
        <p:spPr>
          <a:xfrm>
            <a:off x="3899879" y="803519"/>
            <a:ext cx="356" cy="61027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345" cap="flat">
            <a:solidFill>
              <a:srgbClr val="FFFFFF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5" name="Gerader Verbinder 38">
            <a:extLst>
              <a:ext uri="{FF2B5EF4-FFF2-40B4-BE49-F238E27FC236}">
                <a16:creationId xmlns:a16="http://schemas.microsoft.com/office/drawing/2014/main" id="{C954E4C6-74CA-EC04-8565-AFAC39CFB77D}"/>
              </a:ext>
            </a:extLst>
          </p:cNvPr>
          <p:cNvSpPr/>
          <p:nvPr/>
        </p:nvSpPr>
        <p:spPr>
          <a:xfrm flipH="1">
            <a:off x="-11155" y="3827157"/>
            <a:ext cx="3911044" cy="3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345" cap="flat">
            <a:solidFill>
              <a:srgbClr val="FFFFFF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6" name="Textfeld 51">
            <a:extLst>
              <a:ext uri="{FF2B5EF4-FFF2-40B4-BE49-F238E27FC236}">
                <a16:creationId xmlns:a16="http://schemas.microsoft.com/office/drawing/2014/main" id="{72B04163-516D-C9CA-CE52-18266F1EE0AC}"/>
              </a:ext>
            </a:extLst>
          </p:cNvPr>
          <p:cNvSpPr/>
          <p:nvPr/>
        </p:nvSpPr>
        <p:spPr>
          <a:xfrm>
            <a:off x="928079" y="3943075"/>
            <a:ext cx="1073158" cy="36432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Δ</a:t>
            </a:r>
            <a:r>
              <a:rPr lang="de-DE" sz="1800" b="0" i="0" u="none" strike="noStrike" kern="1200" cap="none" spc="-1" baseline="0">
                <a:solidFill>
                  <a:srgbClr val="FFFFFF"/>
                </a:solidFill>
                <a:uFillTx/>
                <a:latin typeface="Arial"/>
                <a:ea typeface="DejaVu Sans"/>
              </a:rPr>
              <a:t>T: 22K</a:t>
            </a:r>
            <a:endParaRPr lang="de-DE" sz="18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0</TotalTime>
  <Words>606</Words>
  <Application>Microsoft Office PowerPoint</Application>
  <PresentationFormat>Bildschirmpräsentation (4:3)</PresentationFormat>
  <Paragraphs>102</Paragraphs>
  <Slides>20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Christof Mast</dc:creator>
  <cp:lastModifiedBy>Christof Mast</cp:lastModifiedBy>
  <cp:revision>33</cp:revision>
  <dcterms:created xsi:type="dcterms:W3CDTF">2023-09-12T08:44:43Z</dcterms:created>
  <dcterms:modified xsi:type="dcterms:W3CDTF">2024-05-13T07:15:49Z</dcterms:modified>
</cp:coreProperties>
</file>