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0" r:id="rId3"/>
    <p:sldId id="335" r:id="rId4"/>
    <p:sldId id="322" r:id="rId5"/>
    <p:sldId id="331" r:id="rId6"/>
    <p:sldId id="274" r:id="rId7"/>
    <p:sldId id="287" r:id="rId8"/>
    <p:sldId id="292" r:id="rId9"/>
    <p:sldId id="337" r:id="rId10"/>
    <p:sldId id="279" r:id="rId11"/>
    <p:sldId id="302" r:id="rId12"/>
    <p:sldId id="301" r:id="rId13"/>
    <p:sldId id="300" r:id="rId14"/>
    <p:sldId id="299" r:id="rId15"/>
    <p:sldId id="298" r:id="rId16"/>
    <p:sldId id="328" r:id="rId17"/>
    <p:sldId id="374" r:id="rId18"/>
    <p:sldId id="296" r:id="rId19"/>
    <p:sldId id="336" r:id="rId20"/>
    <p:sldId id="271" r:id="rId21"/>
    <p:sldId id="308" r:id="rId22"/>
    <p:sldId id="307" r:id="rId23"/>
    <p:sldId id="329" r:id="rId24"/>
    <p:sldId id="304" r:id="rId25"/>
    <p:sldId id="303" r:id="rId26"/>
    <p:sldId id="280" r:id="rId27"/>
    <p:sldId id="311" r:id="rId28"/>
    <p:sldId id="312" r:id="rId29"/>
    <p:sldId id="282" r:id="rId30"/>
    <p:sldId id="330" r:id="rId31"/>
    <p:sldId id="338" r:id="rId32"/>
    <p:sldId id="315" r:id="rId33"/>
    <p:sldId id="340" r:id="rId34"/>
    <p:sldId id="341" r:id="rId35"/>
    <p:sldId id="339" r:id="rId36"/>
    <p:sldId id="344" r:id="rId37"/>
    <p:sldId id="343" r:id="rId38"/>
    <p:sldId id="342" r:id="rId39"/>
    <p:sldId id="260" r:id="rId40"/>
    <p:sldId id="346" r:id="rId41"/>
    <p:sldId id="345" r:id="rId42"/>
    <p:sldId id="349" r:id="rId43"/>
    <p:sldId id="350" r:id="rId44"/>
    <p:sldId id="351" r:id="rId45"/>
    <p:sldId id="372" r:id="rId46"/>
    <p:sldId id="355" r:id="rId47"/>
    <p:sldId id="352" r:id="rId48"/>
    <p:sldId id="347" r:id="rId49"/>
    <p:sldId id="361" r:id="rId50"/>
    <p:sldId id="359" r:id="rId51"/>
    <p:sldId id="364" r:id="rId52"/>
    <p:sldId id="363" r:id="rId53"/>
    <p:sldId id="365" r:id="rId54"/>
    <p:sldId id="366" r:id="rId55"/>
    <p:sldId id="314" r:id="rId56"/>
    <p:sldId id="313" r:id="rId57"/>
    <p:sldId id="261" r:id="rId58"/>
    <p:sldId id="367" r:id="rId59"/>
    <p:sldId id="370" r:id="rId60"/>
    <p:sldId id="353" r:id="rId61"/>
    <p:sldId id="354" r:id="rId62"/>
    <p:sldId id="368" r:id="rId63"/>
    <p:sldId id="371" r:id="rId64"/>
    <p:sldId id="369" r:id="rId65"/>
    <p:sldId id="373" r:id="rId66"/>
    <p:sldId id="265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D00E"/>
    <a:srgbClr val="66EF41"/>
    <a:srgbClr val="F4B183"/>
    <a:srgbClr val="8FAADC"/>
    <a:srgbClr val="548235"/>
    <a:srgbClr val="5B9BD5"/>
    <a:srgbClr val="C5E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98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9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9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19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0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0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34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3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38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7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5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94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6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4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45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8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80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2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3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0F00F-961B-4ADD-8738-1FEA727C38DD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9BB19-93B0-4826-BA02-171FEA0EC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9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8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1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5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7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9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9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9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7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0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10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13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13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17.w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50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54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54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26.png"/><Relationship Id="rId18" Type="http://schemas.openxmlformats.org/officeDocument/2006/relationships/image" Target="../media/image19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png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image" Target="../media/image28.png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27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30.png"/><Relationship Id="rId18" Type="http://schemas.openxmlformats.org/officeDocument/2006/relationships/image" Target="../media/image20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.png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image" Target="../media/image32.png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31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30.png"/><Relationship Id="rId18" Type="http://schemas.openxmlformats.org/officeDocument/2006/relationships/image" Target="../media/image20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.png"/><Relationship Id="rId1" Type="http://schemas.openxmlformats.org/officeDocument/2006/relationships/vmlDrawing" Target="../drawings/vmlDrawing29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image" Target="../media/image32.png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3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34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4.e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emf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37.pn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62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34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20.wmf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76363"/>
            <a:ext cx="9144000" cy="2387600"/>
          </a:xfrm>
        </p:spPr>
        <p:txBody>
          <a:bodyPr>
            <a:normAutofit/>
          </a:bodyPr>
          <a:lstStyle/>
          <a:p>
            <a:r>
              <a:rPr lang="en-GB" sz="4800" b="1" dirty="0"/>
              <a:t>Phosphorylation of 2’,3’-cyclic </a:t>
            </a:r>
            <a:r>
              <a:rPr lang="en-GB" sz="4800" b="1" dirty="0" smtClean="0"/>
              <a:t>ribonucleotides </a:t>
            </a:r>
            <a:r>
              <a:rPr lang="en-GB" sz="4800" b="1" dirty="0"/>
              <a:t>and their recycling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92600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Juliette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Langlais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PhD candidate supervised by Dieter Braun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350" y="145904"/>
            <a:ext cx="2952750" cy="1543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39900" y="2078758"/>
            <a:ext cx="8712200" cy="16813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37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timeline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03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timeline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335334"/>
            <a:ext cx="2332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Ex: nucleotides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urved Connector 4"/>
          <p:cNvCxnSpPr>
            <a:endCxn id="7" idx="0"/>
          </p:cNvCxnSpPr>
          <p:nvPr/>
        </p:nvCxnSpPr>
        <p:spPr>
          <a:xfrm>
            <a:off x="1625600" y="1710283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394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timeline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335334"/>
            <a:ext cx="2332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Ex: nucleotides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981" y="3274732"/>
            <a:ext cx="1697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Short RNA strands</a:t>
            </a:r>
          </a:p>
        </p:txBody>
      </p:sp>
      <p:cxnSp>
        <p:nvCxnSpPr>
          <p:cNvPr id="5" name="Curved Connector 4"/>
          <p:cNvCxnSpPr>
            <a:endCxn id="7" idx="0"/>
          </p:cNvCxnSpPr>
          <p:nvPr/>
        </p:nvCxnSpPr>
        <p:spPr>
          <a:xfrm>
            <a:off x="1625600" y="1710283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013200" y="2719364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1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timeline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335334"/>
            <a:ext cx="2332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Ex: nucleotides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981" y="3274732"/>
            <a:ext cx="1697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Short RNA strands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55573" y="3980673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Longer, stable RNA strands</a:t>
            </a:r>
          </a:p>
        </p:txBody>
      </p:sp>
      <p:cxnSp>
        <p:nvCxnSpPr>
          <p:cNvPr id="5" name="Curved Connector 4"/>
          <p:cNvCxnSpPr>
            <a:endCxn id="7" idx="0"/>
          </p:cNvCxnSpPr>
          <p:nvPr/>
        </p:nvCxnSpPr>
        <p:spPr>
          <a:xfrm>
            <a:off x="1625600" y="1710283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013200" y="2719364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6047591" y="3424955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97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timeline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335334"/>
            <a:ext cx="2332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Ex: nucleotides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981" y="3274732"/>
            <a:ext cx="1697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Short RNA strands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55573" y="3980673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Longer, stable RNA strands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47891" y="4804562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RNAs</a:t>
            </a:r>
          </a:p>
        </p:txBody>
      </p:sp>
      <p:cxnSp>
        <p:nvCxnSpPr>
          <p:cNvPr id="5" name="Curved Connector 4"/>
          <p:cNvCxnSpPr>
            <a:endCxn id="7" idx="0"/>
          </p:cNvCxnSpPr>
          <p:nvPr/>
        </p:nvCxnSpPr>
        <p:spPr>
          <a:xfrm>
            <a:off x="1625600" y="1710283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013200" y="2719364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6047591" y="3424955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8223773" y="4179511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54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timeline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335334"/>
            <a:ext cx="2332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Ex: nucleotides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981" y="3274732"/>
            <a:ext cx="1697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Short RNA strands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55573" y="3980673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Longer, stable RNA strands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47891" y="4804562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RNAs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42264" y="5439304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Self-replicative RNA systems</a:t>
            </a:r>
          </a:p>
        </p:txBody>
      </p:sp>
      <p:cxnSp>
        <p:nvCxnSpPr>
          <p:cNvPr id="5" name="Curved Connector 4"/>
          <p:cNvCxnSpPr>
            <a:endCxn id="7" idx="0"/>
          </p:cNvCxnSpPr>
          <p:nvPr/>
        </p:nvCxnSpPr>
        <p:spPr>
          <a:xfrm>
            <a:off x="1625600" y="1710283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013200" y="2719364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6047591" y="3424955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8223773" y="4179511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>
            <a:off x="10035241" y="4960619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6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335334"/>
            <a:ext cx="2332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Ex: nucleotides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981" y="3274732"/>
            <a:ext cx="1697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Short RNA strands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55573" y="3980673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Longer, stable RNA strands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47891" y="4804562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RNAs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42264" y="5439304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Self-replicative RNA systems</a:t>
            </a:r>
          </a:p>
        </p:txBody>
      </p:sp>
      <p:cxnSp>
        <p:nvCxnSpPr>
          <p:cNvPr id="5" name="Curved Connector 4"/>
          <p:cNvCxnSpPr>
            <a:endCxn id="7" idx="0"/>
          </p:cNvCxnSpPr>
          <p:nvPr/>
        </p:nvCxnSpPr>
        <p:spPr>
          <a:xfrm>
            <a:off x="1625600" y="1710283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013200" y="2719364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6047591" y="3424955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8223773" y="4179511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>
            <a:off x="10035241" y="4960619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13200" y="1092512"/>
            <a:ext cx="20343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Saroj</a:t>
            </a: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Rout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>
            <a:endCxn id="22" idx="2"/>
          </p:cNvCxnSpPr>
          <p:nvPr/>
        </p:nvCxnSpPr>
        <p:spPr>
          <a:xfrm flipV="1">
            <a:off x="5030395" y="1523399"/>
            <a:ext cx="1" cy="11959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7490" y="1593818"/>
            <a:ext cx="24584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Sree</a:t>
            </a: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Wunnava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25822" y="1138678"/>
            <a:ext cx="401529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Amino acids assisted RNA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oligomerisation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69200" y="1649959"/>
            <a:ext cx="335079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Ligation with 2’,3’-cyclic phosphate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175784" y="2070076"/>
            <a:ext cx="1" cy="11959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04245" y="2174928"/>
            <a:ext cx="24584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Felix 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Dänekamps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062690" y="2228560"/>
            <a:ext cx="277813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Replication and evolution of short sequences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7321173" y="2605816"/>
            <a:ext cx="4054" cy="9822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356782" y="2871334"/>
            <a:ext cx="22751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Annalena</a:t>
            </a: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Salditt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9050159" y="3361514"/>
            <a:ext cx="0" cy="7224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355565" y="3383568"/>
            <a:ext cx="220128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Ribozyme at water-air interfaces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What steps do we explore 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901472" y="2320595"/>
            <a:ext cx="1" cy="11959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21002" y="4054610"/>
            <a:ext cx="256093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to geoscience methods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1002" y="3560590"/>
            <a:ext cx="25528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Thomas 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Matreux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853625" y="3036190"/>
            <a:ext cx="28268" cy="13981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670335" y="4930875"/>
            <a:ext cx="328576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 traps for early evolution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96841" y="4446030"/>
            <a:ext cx="25528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Christof</a:t>
            </a: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7477328" y="6275523"/>
            <a:ext cx="458119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2058517" y="5737232"/>
            <a:ext cx="0" cy="54521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165921" y="5846956"/>
            <a:ext cx="286447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Pure systems and vesicle formation at heated air-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buble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16395" y="6001937"/>
            <a:ext cx="25528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Alexander 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Floroni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43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335334"/>
            <a:ext cx="2332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Ex: nucleotides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981" y="3274732"/>
            <a:ext cx="1697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Short RNA strands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55573" y="3980673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Longer, stable RNA strands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47891" y="4804562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RNAs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42264" y="5439304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Self-replicative RNA systems</a:t>
            </a:r>
          </a:p>
        </p:txBody>
      </p:sp>
      <p:cxnSp>
        <p:nvCxnSpPr>
          <p:cNvPr id="5" name="Curved Connector 4"/>
          <p:cNvCxnSpPr>
            <a:endCxn id="7" idx="0"/>
          </p:cNvCxnSpPr>
          <p:nvPr/>
        </p:nvCxnSpPr>
        <p:spPr>
          <a:xfrm>
            <a:off x="1625600" y="1710283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013200" y="2719364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6047591" y="3424955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8223773" y="4179511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>
            <a:off x="10035241" y="4960619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974634" y="2075745"/>
            <a:ext cx="1025" cy="34149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16760" y="1304639"/>
            <a:ext cx="348030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Replication elongates short DNA, reduces sequence bias and develops trimer structure,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Serrão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Dänekamp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Meggyesi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and Braun, Nucleic Acids Research (2023)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4865539" y="1880931"/>
            <a:ext cx="9703" cy="8267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7307282" y="2253787"/>
            <a:ext cx="13891" cy="133423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9358946" y="3314569"/>
            <a:ext cx="16406" cy="98700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800" smtClean="0">
                <a:latin typeface="Arial" panose="020B0604020202020204" pitchFamily="34" charset="0"/>
                <a:cs typeface="Arial" panose="020B0604020202020204" pitchFamily="34" charset="0"/>
              </a:rPr>
              <a:t>Some articles already published by the lab</a:t>
            </a:r>
            <a:endParaRPr lang="en-US" sz="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73494" y="2380235"/>
            <a:ext cx="348030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Ribozyme-mediated RNA synthesis and replication in a model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Hadean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microenvironment,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Salditt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Karr,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Salibi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Le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Vay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Braun and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Mutschler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Nat. Comm. (2023)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16278" y="1006618"/>
            <a:ext cx="333141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RNA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oligomerisation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without added catalyst from 2’,3’-cyclic nucleotides by drying at air-water interfaces,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Dass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Wunnava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Langlais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ChemSystemsChem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(2022)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368374" y="6070060"/>
            <a:ext cx="2616203" cy="69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42900" y="5586536"/>
            <a:ext cx="2804309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Heat Flows in rock cracks naturally optimize salt compositions for ribozymes,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Matreux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Le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vay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Schmid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Aikkila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et al., Nature Chemistry (2021)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8984577" y="5531769"/>
            <a:ext cx="0" cy="54521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3316278" y="3134169"/>
            <a:ext cx="1" cy="4133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692200" y="3593724"/>
            <a:ext cx="2713807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Heated gas bubble enrich, crystallize, dry, phosphorylate and encapsulate prebiotic molecules,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Morasch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Liu,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Discherl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et al., Nature Chem. (2019)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43282" y="5586973"/>
            <a:ext cx="2804309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Water cycles in cycles in a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Hadean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CO2 atmosphere drive the evolution of long DNA,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Ianeselli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Atienza,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Kudella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et el., Nature Physics (2022)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42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" y="1325563"/>
            <a:ext cx="162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chemicals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335334"/>
            <a:ext cx="2332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Ex: nucleotides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8981" y="3274732"/>
            <a:ext cx="16970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Short RNA strands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55573" y="3980673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Longer, stable RNA strands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47891" y="4804562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RNAs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42264" y="5439304"/>
            <a:ext cx="2103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Self-replicative RNA systems</a:t>
            </a:r>
          </a:p>
        </p:txBody>
      </p:sp>
      <p:cxnSp>
        <p:nvCxnSpPr>
          <p:cNvPr id="5" name="Curved Connector 4"/>
          <p:cNvCxnSpPr>
            <a:endCxn id="7" idx="0"/>
          </p:cNvCxnSpPr>
          <p:nvPr/>
        </p:nvCxnSpPr>
        <p:spPr>
          <a:xfrm>
            <a:off x="1625600" y="1710283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013200" y="2719364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6047591" y="3424955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8223773" y="4179511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>
            <a:off x="10035241" y="4960619"/>
            <a:ext cx="1521609" cy="625051"/>
          </a:xfrm>
          <a:prstGeom prst="curvedConnector2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 rot="1020000">
            <a:off x="1778000" y="1845008"/>
            <a:ext cx="4317999" cy="2469228"/>
          </a:xfrm>
          <a:prstGeom prst="ellipse">
            <a:avLst/>
          </a:prstGeom>
          <a:solidFill>
            <a:srgbClr val="548235">
              <a:alpha val="30196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 flipH="1">
            <a:off x="5943528" y="2247390"/>
            <a:ext cx="1016000" cy="328287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362720" y="1881281"/>
            <a:ext cx="4372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work : phosphorylation to nucleotides and subsequent formation of RNA</a:t>
            </a:r>
            <a:endParaRPr lang="en-US" sz="2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What steps do we explore 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04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691270"/>
          </a:xfrm>
        </p:spPr>
        <p:txBody>
          <a:bodyPr>
            <a:normAutofit/>
          </a:bodyPr>
          <a:lstStyle/>
          <a:p>
            <a:r>
              <a:rPr lang="en-GB" sz="2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Reminders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and the linked projects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Introduction on phosphorylation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modern Life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origins of Life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2’,3’-cyclic phosphate mononucleotides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reaction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5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691270"/>
          </a:xfrm>
        </p:spPr>
        <p:txBody>
          <a:bodyPr>
            <a:normAutofit/>
          </a:bodyPr>
          <a:lstStyle/>
          <a:p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Reminders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and the linked projects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Introduction on phosphorylation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modern Life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origins of Life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2’,3’-cyclic phosphate mononucleotides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reaction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80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Nucleotides and RNA structures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88327"/>
              </p:ext>
            </p:extLst>
          </p:nvPr>
        </p:nvGraphicFramePr>
        <p:xfrm>
          <a:off x="967591" y="2198398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ChemSketch" r:id="rId3" imgW="1487160" imgH="984240" progId="ACD.ChemSketch.20">
                  <p:embed/>
                </p:oleObj>
              </mc:Choice>
              <mc:Fallback>
                <p:oleObj name="ChemSketch" r:id="rId3" imgW="1487160" imgH="984240" progId="ACD.ChemSketch.20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591" y="2198398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60317" y="5710266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5’-monophosphate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21555" y="1337750"/>
            <a:ext cx="3977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block of RNA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87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Nucleotides and RNA structures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88327"/>
              </p:ext>
            </p:extLst>
          </p:nvPr>
        </p:nvGraphicFramePr>
        <p:xfrm>
          <a:off x="967591" y="2198398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1" name="ChemSketch" r:id="rId3" imgW="1487160" imgH="984240" progId="ACD.ChemSketch.20">
                  <p:embed/>
                </p:oleObj>
              </mc:Choice>
              <mc:Fallback>
                <p:oleObj name="ChemSketch" r:id="rId3" imgW="1487160" imgH="984240" progId="ACD.ChemSketch.20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591" y="2198398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838200" y="28829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08200" y="3467100"/>
            <a:ext cx="1206500" cy="140970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794000" y="2197100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3818" y="2309817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97981" y="1636835"/>
            <a:ext cx="3450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Nucleobase : A, U, G, 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317" y="5710266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5’-monophosphate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60521" y="5011935"/>
            <a:ext cx="2101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Sugar : ribose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5344" y="374739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10241" y="417036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28412" y="417609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66174" y="378554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17726" y="321323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55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Nucleotides and RNA structures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88327"/>
              </p:ext>
            </p:extLst>
          </p:nvPr>
        </p:nvGraphicFramePr>
        <p:xfrm>
          <a:off x="967591" y="2198398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6" name="ChemSketch" r:id="rId3" imgW="1487160" imgH="984240" progId="ACD.ChemSketch.20">
                  <p:embed/>
                </p:oleObj>
              </mc:Choice>
              <mc:Fallback>
                <p:oleObj name="ChemSketch" r:id="rId3" imgW="1487160" imgH="984240" progId="ACD.ChemSketch.20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591" y="2198398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838200" y="28829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08200" y="3467100"/>
            <a:ext cx="1206500" cy="140970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794000" y="2197100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3818" y="2309817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3594" y="5005087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sugar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97981" y="1636835"/>
            <a:ext cx="3450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Nucleobase : A, U, G, 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317" y="5710266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5’-monophosphate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31217" y="571026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707668"/>
              </p:ext>
            </p:extLst>
          </p:nvPr>
        </p:nvGraphicFramePr>
        <p:xfrm>
          <a:off x="7748029" y="1575567"/>
          <a:ext cx="2826776" cy="3503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7" name="ChemSketch" r:id="rId5" imgW="2220840" imgH="2752560" progId="ACD.ChemSketch.20">
                  <p:embed/>
                </p:oleObj>
              </mc:Choice>
              <mc:Fallback>
                <p:oleObj name="ChemSketch" r:id="rId5" imgW="2220840" imgH="275256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48029" y="1575567"/>
                        <a:ext cx="2826776" cy="3503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0379880" y="30054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91730" y="149493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50457" y="238725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88212" y="3886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44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Nucleotides and RNA structures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88327"/>
              </p:ext>
            </p:extLst>
          </p:nvPr>
        </p:nvGraphicFramePr>
        <p:xfrm>
          <a:off x="967591" y="2198398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0" name="ChemSketch" r:id="rId3" imgW="1487160" imgH="984240" progId="ACD.ChemSketch.20">
                  <p:embed/>
                </p:oleObj>
              </mc:Choice>
              <mc:Fallback>
                <p:oleObj name="ChemSketch" r:id="rId3" imgW="1487160" imgH="984240" progId="ACD.ChemSketch.20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591" y="2198398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838200" y="28829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08200" y="3467100"/>
            <a:ext cx="1206500" cy="140970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794000" y="2197100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3818" y="2309817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3594" y="5005087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sugar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97981" y="1636835"/>
            <a:ext cx="3450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Nucleobase : A, U, G, 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317" y="5710266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5’-monophosphate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31217" y="571026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707668"/>
              </p:ext>
            </p:extLst>
          </p:nvPr>
        </p:nvGraphicFramePr>
        <p:xfrm>
          <a:off x="7748029" y="1575567"/>
          <a:ext cx="2826776" cy="3503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1" name="ChemSketch" r:id="rId5" imgW="2220840" imgH="2752560" progId="ACD.ChemSketch.20">
                  <p:embed/>
                </p:oleObj>
              </mc:Choice>
              <mc:Fallback>
                <p:oleObj name="ChemSketch" r:id="rId5" imgW="2220840" imgH="275256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48029" y="1575567"/>
                        <a:ext cx="2826776" cy="3503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0379880" y="30054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91730" y="149493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50457" y="238725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88212" y="3886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8637520" y="1589002"/>
            <a:ext cx="909710" cy="720815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8945952" y="2287885"/>
            <a:ext cx="799430" cy="720815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9600647" y="3160609"/>
            <a:ext cx="909710" cy="720815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9970776" y="3881424"/>
            <a:ext cx="799430" cy="720815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116529" y="2197100"/>
            <a:ext cx="721253" cy="626418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8574797" y="2945495"/>
            <a:ext cx="721253" cy="626418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9044619" y="3688315"/>
            <a:ext cx="721253" cy="626418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9510526" y="4438952"/>
            <a:ext cx="721253" cy="626418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88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8545738" y="34054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9002938" y="41547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423488" y="4274579"/>
            <a:ext cx="239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Diphosphoester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bonds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69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Nucleotides and RNA structures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88327"/>
              </p:ext>
            </p:extLst>
          </p:nvPr>
        </p:nvGraphicFramePr>
        <p:xfrm>
          <a:off x="967591" y="2198398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9" name="ChemSketch" r:id="rId3" imgW="1487160" imgH="984240" progId="ACD.ChemSketch.20">
                  <p:embed/>
                </p:oleObj>
              </mc:Choice>
              <mc:Fallback>
                <p:oleObj name="ChemSketch" r:id="rId3" imgW="1487160" imgH="984240" progId="ACD.ChemSketch.20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591" y="2198398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838200" y="28829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08200" y="3467100"/>
            <a:ext cx="1206500" cy="140970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794000" y="2197100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3818" y="2309817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3594" y="5005087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sugar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97981" y="1636835"/>
            <a:ext cx="3450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Nucleobase : A, U, G, 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317" y="5710266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5’-monophosphate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215666" y="3327400"/>
            <a:ext cx="2275300" cy="5588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831217" y="571026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707668"/>
              </p:ext>
            </p:extLst>
          </p:nvPr>
        </p:nvGraphicFramePr>
        <p:xfrm>
          <a:off x="7748029" y="1575567"/>
          <a:ext cx="2826776" cy="3503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0" name="ChemSketch" r:id="rId5" imgW="2220840" imgH="2752560" progId="ACD.ChemSketch.20">
                  <p:embed/>
                </p:oleObj>
              </mc:Choice>
              <mc:Fallback>
                <p:oleObj name="ChemSketch" r:id="rId5" imgW="2220840" imgH="275256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48029" y="1575567"/>
                        <a:ext cx="2826776" cy="3503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Oval 20"/>
          <p:cNvSpPr/>
          <p:nvPr/>
        </p:nvSpPr>
        <p:spPr>
          <a:xfrm>
            <a:off x="8088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545738" y="34054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9002938" y="41547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423488" y="4274579"/>
            <a:ext cx="239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Diphosphoester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bonds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79880" y="30054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91730" y="149493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50457" y="238725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88212" y="3886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02439" y="2870229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enzyme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359750"/>
              </p:ext>
            </p:extLst>
          </p:nvPr>
        </p:nvGraphicFramePr>
        <p:xfrm>
          <a:off x="7604582" y="302204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1" name="ChemSketch" r:id="rId7" imgW="954000" imgH="668880" progId="ACD.ChemSketch.20">
                  <p:embed/>
                </p:oleObj>
              </mc:Choice>
              <mc:Fallback>
                <p:oleObj name="ChemSketch" r:id="rId7" imgW="954000" imgH="668880" progId="ACD.ChemSketch.20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04582" y="302204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Oval 34"/>
          <p:cNvSpPr/>
          <p:nvPr/>
        </p:nvSpPr>
        <p:spPr>
          <a:xfrm>
            <a:off x="7393441" y="296647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393442" y="2896370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332119"/>
              </p:ext>
            </p:extLst>
          </p:nvPr>
        </p:nvGraphicFramePr>
        <p:xfrm>
          <a:off x="8016826" y="380944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2" name="ChemSketch" r:id="rId9" imgW="954000" imgH="668880" progId="ACD.ChemSketch.20">
                  <p:embed/>
                </p:oleObj>
              </mc:Choice>
              <mc:Fallback>
                <p:oleObj name="ChemSketch" r:id="rId9" imgW="954000" imgH="668880" progId="ACD.ChemSketch.20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16826" y="380944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Oval 37"/>
          <p:cNvSpPr/>
          <p:nvPr/>
        </p:nvSpPr>
        <p:spPr>
          <a:xfrm>
            <a:off x="7805685" y="375387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805686" y="3683770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103982"/>
              </p:ext>
            </p:extLst>
          </p:nvPr>
        </p:nvGraphicFramePr>
        <p:xfrm>
          <a:off x="8760222" y="4861996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3" name="ChemSketch" r:id="rId10" imgW="954000" imgH="668880" progId="ACD.ChemSketch.20">
                  <p:embed/>
                </p:oleObj>
              </mc:Choice>
              <mc:Fallback>
                <p:oleObj name="ChemSketch" r:id="rId10" imgW="954000" imgH="668880" progId="ACD.ChemSketch.20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760222" y="4861996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Oval 40"/>
          <p:cNvSpPr/>
          <p:nvPr/>
        </p:nvSpPr>
        <p:spPr>
          <a:xfrm>
            <a:off x="8549081" y="4806433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549082" y="4736324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38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Nucleotides and RNA structures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88327"/>
              </p:ext>
            </p:extLst>
          </p:nvPr>
        </p:nvGraphicFramePr>
        <p:xfrm>
          <a:off x="967591" y="2198398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8" name="ChemSketch" r:id="rId3" imgW="1487160" imgH="984240" progId="ACD.ChemSketch.20">
                  <p:embed/>
                </p:oleObj>
              </mc:Choice>
              <mc:Fallback>
                <p:oleObj name="ChemSketch" r:id="rId3" imgW="1487160" imgH="984240" progId="ACD.ChemSketch.20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591" y="2198398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838200" y="28829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08200" y="3467100"/>
            <a:ext cx="1206500" cy="140970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794000" y="2197100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3818" y="2309817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3594" y="5005087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sugar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97981" y="1636835"/>
            <a:ext cx="3450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Nucleobase : A, U, G, 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317" y="5710266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5’-monophosphate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215666" y="3327400"/>
            <a:ext cx="2275300" cy="5588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831217" y="571026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707668"/>
              </p:ext>
            </p:extLst>
          </p:nvPr>
        </p:nvGraphicFramePr>
        <p:xfrm>
          <a:off x="7748029" y="1575567"/>
          <a:ext cx="2826776" cy="3503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9" name="ChemSketch" r:id="rId5" imgW="2220840" imgH="2752560" progId="ACD.ChemSketch.20">
                  <p:embed/>
                </p:oleObj>
              </mc:Choice>
              <mc:Fallback>
                <p:oleObj name="ChemSketch" r:id="rId5" imgW="2220840" imgH="275256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48029" y="1575567"/>
                        <a:ext cx="2826776" cy="3503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Oval 20"/>
          <p:cNvSpPr/>
          <p:nvPr/>
        </p:nvSpPr>
        <p:spPr>
          <a:xfrm>
            <a:off x="8088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545738" y="34054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9002938" y="41547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423488" y="4274579"/>
            <a:ext cx="239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Diphosphoester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bonds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79880" y="30054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91730" y="149493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50457" y="238725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88212" y="3886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02439" y="2870229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enzyme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Explosion 1 30"/>
          <p:cNvSpPr/>
          <p:nvPr/>
        </p:nvSpPr>
        <p:spPr>
          <a:xfrm>
            <a:off x="5843964" y="2755900"/>
            <a:ext cx="673100" cy="711200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359750"/>
              </p:ext>
            </p:extLst>
          </p:nvPr>
        </p:nvGraphicFramePr>
        <p:xfrm>
          <a:off x="7604582" y="302204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0" name="ChemSketch" r:id="rId7" imgW="954000" imgH="668880" progId="ACD.ChemSketch.20">
                  <p:embed/>
                </p:oleObj>
              </mc:Choice>
              <mc:Fallback>
                <p:oleObj name="ChemSketch" r:id="rId7" imgW="954000" imgH="668880" progId="ACD.ChemSketch.20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04582" y="302204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Oval 34"/>
          <p:cNvSpPr/>
          <p:nvPr/>
        </p:nvSpPr>
        <p:spPr>
          <a:xfrm>
            <a:off x="7393441" y="296647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393442" y="2896370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332119"/>
              </p:ext>
            </p:extLst>
          </p:nvPr>
        </p:nvGraphicFramePr>
        <p:xfrm>
          <a:off x="8016826" y="380944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1" name="ChemSketch" r:id="rId9" imgW="954000" imgH="668880" progId="ACD.ChemSketch.20">
                  <p:embed/>
                </p:oleObj>
              </mc:Choice>
              <mc:Fallback>
                <p:oleObj name="ChemSketch" r:id="rId9" imgW="954000" imgH="668880" progId="ACD.ChemSketch.20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16826" y="380944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Oval 37"/>
          <p:cNvSpPr/>
          <p:nvPr/>
        </p:nvSpPr>
        <p:spPr>
          <a:xfrm>
            <a:off x="7805685" y="375387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805686" y="3683770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103982"/>
              </p:ext>
            </p:extLst>
          </p:nvPr>
        </p:nvGraphicFramePr>
        <p:xfrm>
          <a:off x="8760222" y="4861996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2" name="ChemSketch" r:id="rId10" imgW="954000" imgH="668880" progId="ACD.ChemSketch.20">
                  <p:embed/>
                </p:oleObj>
              </mc:Choice>
              <mc:Fallback>
                <p:oleObj name="ChemSketch" r:id="rId10" imgW="954000" imgH="668880" progId="ACD.ChemSketch.20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760222" y="4861996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Oval 40"/>
          <p:cNvSpPr/>
          <p:nvPr/>
        </p:nvSpPr>
        <p:spPr>
          <a:xfrm>
            <a:off x="8549081" y="4806433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549082" y="4736324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5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417" y="0"/>
            <a:ext cx="11336383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formation in the origins of life conditions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88327"/>
              </p:ext>
            </p:extLst>
          </p:nvPr>
        </p:nvGraphicFramePr>
        <p:xfrm>
          <a:off x="967591" y="2198398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" name="ChemSketch" r:id="rId3" imgW="1487160" imgH="984240" progId="ACD.ChemSketch.20">
                  <p:embed/>
                </p:oleObj>
              </mc:Choice>
              <mc:Fallback>
                <p:oleObj name="ChemSketch" r:id="rId3" imgW="1487160" imgH="984240" progId="ACD.ChemSketch.20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591" y="2198398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838200" y="28829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08200" y="3467100"/>
            <a:ext cx="1206500" cy="140970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794000" y="2197100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0317" y="5710266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5’-monophosphate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215666" y="3327400"/>
            <a:ext cx="2275300" cy="5588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831217" y="571026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707668"/>
              </p:ext>
            </p:extLst>
          </p:nvPr>
        </p:nvGraphicFramePr>
        <p:xfrm>
          <a:off x="7748029" y="1575567"/>
          <a:ext cx="2826776" cy="3503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9" name="ChemSketch" r:id="rId5" imgW="2220840" imgH="2752560" progId="ACD.ChemSketch.20">
                  <p:embed/>
                </p:oleObj>
              </mc:Choice>
              <mc:Fallback>
                <p:oleObj name="ChemSketch" r:id="rId5" imgW="2220840" imgH="275256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48029" y="1575567"/>
                        <a:ext cx="2826776" cy="3503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Oval 20"/>
          <p:cNvSpPr/>
          <p:nvPr/>
        </p:nvSpPr>
        <p:spPr>
          <a:xfrm>
            <a:off x="8088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545738" y="34054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9002938" y="41547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0379880" y="30054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91730" y="149493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50457" y="238725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88212" y="3886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359750"/>
              </p:ext>
            </p:extLst>
          </p:nvPr>
        </p:nvGraphicFramePr>
        <p:xfrm>
          <a:off x="7604582" y="302204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0" name="ChemSketch" r:id="rId7" imgW="954000" imgH="668880" progId="ACD.ChemSketch.20">
                  <p:embed/>
                </p:oleObj>
              </mc:Choice>
              <mc:Fallback>
                <p:oleObj name="ChemSketch" r:id="rId7" imgW="954000" imgH="668880" progId="ACD.ChemSketch.20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04582" y="302204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Oval 34"/>
          <p:cNvSpPr/>
          <p:nvPr/>
        </p:nvSpPr>
        <p:spPr>
          <a:xfrm>
            <a:off x="7393441" y="296647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393442" y="2896370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332119"/>
              </p:ext>
            </p:extLst>
          </p:nvPr>
        </p:nvGraphicFramePr>
        <p:xfrm>
          <a:off x="8016826" y="380944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1" name="ChemSketch" r:id="rId9" imgW="954000" imgH="668880" progId="ACD.ChemSketch.20">
                  <p:embed/>
                </p:oleObj>
              </mc:Choice>
              <mc:Fallback>
                <p:oleObj name="ChemSketch" r:id="rId9" imgW="954000" imgH="668880" progId="ACD.ChemSketch.20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16826" y="380944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Oval 37"/>
          <p:cNvSpPr/>
          <p:nvPr/>
        </p:nvSpPr>
        <p:spPr>
          <a:xfrm>
            <a:off x="7805685" y="375387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805686" y="3683770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103982"/>
              </p:ext>
            </p:extLst>
          </p:nvPr>
        </p:nvGraphicFramePr>
        <p:xfrm>
          <a:off x="8760222" y="4861996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2" name="ChemSketch" r:id="rId10" imgW="954000" imgH="668880" progId="ACD.ChemSketch.20">
                  <p:embed/>
                </p:oleObj>
              </mc:Choice>
              <mc:Fallback>
                <p:oleObj name="ChemSketch" r:id="rId10" imgW="954000" imgH="668880" progId="ACD.ChemSketch.20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760222" y="4861996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Oval 40"/>
          <p:cNvSpPr/>
          <p:nvPr/>
        </p:nvSpPr>
        <p:spPr>
          <a:xfrm>
            <a:off x="8549081" y="4806433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549082" y="4736324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-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4297111" y="4251599"/>
            <a:ext cx="3849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Very unfavourable reaction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4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0"/>
            <a:ext cx="11175999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Other possible nucleotide for RNA formation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619464"/>
              </p:ext>
            </p:extLst>
          </p:nvPr>
        </p:nvGraphicFramePr>
        <p:xfrm>
          <a:off x="7483475" y="1716063"/>
          <a:ext cx="3235325" cy="3260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6" name="ChemSketch" r:id="rId3" imgW="1235880" imgH="1245600" progId="ACD.ChemSketch.20">
                  <p:embed/>
                </p:oleObj>
              </mc:Choice>
              <mc:Fallback>
                <p:oleObj name="ChemSketch" r:id="rId3" imgW="1235880" imgH="1245600" progId="ACD.ChemSketch.20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83475" y="1716063"/>
                        <a:ext cx="3235325" cy="3260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1"/>
          <p:cNvSpPr/>
          <p:nvPr/>
        </p:nvSpPr>
        <p:spPr>
          <a:xfrm>
            <a:off x="7912100" y="39116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323844"/>
              </p:ext>
            </p:extLst>
          </p:nvPr>
        </p:nvGraphicFramePr>
        <p:xfrm>
          <a:off x="967591" y="2198398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7" name="ChemSketch" r:id="rId5" imgW="1487160" imgH="984240" progId="ACD.ChemSketch.20">
                  <p:embed/>
                </p:oleObj>
              </mc:Choice>
              <mc:Fallback>
                <p:oleObj name="ChemSketch" r:id="rId5" imgW="1487160" imgH="984240" progId="ACD.ChemSketch.20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7591" y="2198398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Oval 13"/>
          <p:cNvSpPr/>
          <p:nvPr/>
        </p:nvSpPr>
        <p:spPr>
          <a:xfrm>
            <a:off x="838200" y="28829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108200" y="3467100"/>
            <a:ext cx="1206500" cy="140970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794000" y="2197100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8648129" y="1704396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483475" y="2826259"/>
            <a:ext cx="1544415" cy="1344104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60317" y="5710266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5’-monophosphate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19050" y="5698005"/>
            <a:ext cx="5820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95344" y="374739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10241" y="417036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8412" y="417609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66174" y="378554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17726" y="321323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958332" y="330721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73229" y="373018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91400" y="373591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29162" y="33453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80714" y="277305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7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417" y="0"/>
            <a:ext cx="11336383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formation by 2’,3’-cyclic polymerisation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317" y="5710266"/>
            <a:ext cx="5820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215666" y="3327400"/>
            <a:ext cx="2275300" cy="5588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831217" y="5710266"/>
            <a:ext cx="1960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Oligomers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707668"/>
              </p:ext>
            </p:extLst>
          </p:nvPr>
        </p:nvGraphicFramePr>
        <p:xfrm>
          <a:off x="7748029" y="1575567"/>
          <a:ext cx="2826776" cy="3503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2" name="ChemSketch" r:id="rId3" imgW="2220840" imgH="2752560" progId="ACD.ChemSketch.20">
                  <p:embed/>
                </p:oleObj>
              </mc:Choice>
              <mc:Fallback>
                <p:oleObj name="ChemSketch" r:id="rId3" imgW="2220840" imgH="275256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48029" y="1575567"/>
                        <a:ext cx="2826776" cy="3503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Oval 20"/>
          <p:cNvSpPr/>
          <p:nvPr/>
        </p:nvSpPr>
        <p:spPr>
          <a:xfrm>
            <a:off x="8088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545738" y="34054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9002938" y="41547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0379880" y="30054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91730" y="149493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50457" y="238725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88212" y="3886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443676"/>
              </p:ext>
            </p:extLst>
          </p:nvPr>
        </p:nvGraphicFramePr>
        <p:xfrm>
          <a:off x="1235075" y="1716063"/>
          <a:ext cx="3235325" cy="3260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3" name="ChemSketch" r:id="rId5" imgW="1235880" imgH="1245600" progId="ACD.ChemSketch.20">
                  <p:embed/>
                </p:oleObj>
              </mc:Choice>
              <mc:Fallback>
                <p:oleObj name="ChemSketch" r:id="rId5" imgW="1235880" imgH="1245600" progId="ACD.ChemSketch.20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35075" y="1716063"/>
                        <a:ext cx="3235325" cy="3260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Oval 32"/>
          <p:cNvSpPr/>
          <p:nvPr/>
        </p:nvSpPr>
        <p:spPr>
          <a:xfrm>
            <a:off x="1663700" y="39116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2399729" y="1704396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35075" y="2826259"/>
            <a:ext cx="1544415" cy="1344104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496982" y="4060196"/>
            <a:ext cx="4879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Dass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Wunnava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Langlais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et all,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ChemSystemsChem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96982" y="4496944"/>
            <a:ext cx="348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Rout,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Wunnava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et all, 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preparation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75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417" y="0"/>
            <a:ext cx="11336383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How to form the cyclic phosphate group 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991449"/>
              </p:ext>
            </p:extLst>
          </p:nvPr>
        </p:nvGraphicFramePr>
        <p:xfrm>
          <a:off x="4562475" y="1716063"/>
          <a:ext cx="3235325" cy="3260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" name="ChemSketch" r:id="rId3" imgW="1235880" imgH="1245600" progId="ACD.ChemSketch.20">
                  <p:embed/>
                </p:oleObj>
              </mc:Choice>
              <mc:Fallback>
                <p:oleObj name="ChemSketch" r:id="rId3" imgW="1235880" imgH="1245600" progId="ACD.ChemSketch.20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62475" y="1716063"/>
                        <a:ext cx="3235325" cy="3260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Oval 32"/>
          <p:cNvSpPr/>
          <p:nvPr/>
        </p:nvSpPr>
        <p:spPr>
          <a:xfrm>
            <a:off x="4991100" y="3911600"/>
            <a:ext cx="1295400" cy="129540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5727129" y="1704396"/>
            <a:ext cx="2194506" cy="1435100"/>
          </a:xfrm>
          <a:prstGeom prst="roundRect">
            <a:avLst/>
          </a:prstGeom>
          <a:solidFill>
            <a:srgbClr val="F4B1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562475" y="2826259"/>
            <a:ext cx="1544415" cy="1344104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3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691270"/>
          </a:xfrm>
        </p:spPr>
        <p:txBody>
          <a:bodyPr>
            <a:normAutofit/>
          </a:bodyPr>
          <a:lstStyle/>
          <a:p>
            <a:r>
              <a:rPr lang="en-GB" sz="2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Reminders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dogma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and the linked projects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Introduction on phosphorylation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modern Life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origins of Life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2’,3’-cyclic phosphate mononucleotides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reaction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40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417" y="0"/>
            <a:ext cx="11336383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How to form the cyclic phosphate group 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600280"/>
              </p:ext>
            </p:extLst>
          </p:nvPr>
        </p:nvGraphicFramePr>
        <p:xfrm>
          <a:off x="7958473" y="1592473"/>
          <a:ext cx="3235325" cy="3260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4" name="ChemSketch" r:id="rId3" imgW="1235880" imgH="1245600" progId="ACD.ChemSketch.20">
                  <p:embed/>
                </p:oleObj>
              </mc:Choice>
              <mc:Fallback>
                <p:oleObj name="ChemSketch" r:id="rId3" imgW="1235880" imgH="1245600" progId="ACD.ChemSketch.20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58473" y="1592473"/>
                        <a:ext cx="3235325" cy="3260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088243"/>
              </p:ext>
            </p:extLst>
          </p:nvPr>
        </p:nvGraphicFramePr>
        <p:xfrm>
          <a:off x="1062163" y="1925605"/>
          <a:ext cx="3267571" cy="259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5" name="ChemSketch" r:id="rId5" imgW="1239840" imgH="984240" progId="ACD.ChemSketch.20">
                  <p:embed/>
                </p:oleObj>
              </mc:Choice>
              <mc:Fallback>
                <p:oleObj name="ChemSketch" r:id="rId5" imgW="1239840" imgH="9842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62163" y="1925605"/>
                        <a:ext cx="3267571" cy="259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4866168" y="3538330"/>
            <a:ext cx="2555870" cy="434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27978" y="4029054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84048" y="5696276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Nucleoside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19050" y="5698005"/>
            <a:ext cx="5820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1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691270"/>
          </a:xfrm>
        </p:spPr>
        <p:txBody>
          <a:bodyPr>
            <a:normAutofit/>
          </a:bodyPr>
          <a:lstStyle/>
          <a:p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Reminders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and the linked projects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Introduction on phosphorylation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modern Life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origins of Life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2’,3’-cyclic phosphate mononucleotides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reaction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53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in modern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20478"/>
              </p:ext>
            </p:extLst>
          </p:nvPr>
        </p:nvGraphicFramePr>
        <p:xfrm>
          <a:off x="1062163" y="1925605"/>
          <a:ext cx="3267571" cy="259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8" name="ChemSketch" r:id="rId3" imgW="1239840" imgH="984240" progId="ACD.ChemSketch.20">
                  <p:embed/>
                </p:oleObj>
              </mc:Choice>
              <mc:Fallback>
                <p:oleObj name="ChemSketch" r:id="rId3" imgW="1239840" imgH="984240" progId="ACD.ChemSketch.20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2163" y="1925605"/>
                        <a:ext cx="3267571" cy="259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Arrow Connector 23"/>
          <p:cNvCxnSpPr/>
          <p:nvPr/>
        </p:nvCxnSpPr>
        <p:spPr>
          <a:xfrm flipV="1">
            <a:off x="4866168" y="3538330"/>
            <a:ext cx="2555870" cy="434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927978" y="4029054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679152"/>
              </p:ext>
            </p:extLst>
          </p:nvPr>
        </p:nvGraphicFramePr>
        <p:xfrm>
          <a:off x="7849428" y="2052615"/>
          <a:ext cx="3891524" cy="257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9" name="ChemSketch" r:id="rId5" imgW="1487160" imgH="984240" progId="ACD.ChemSketch.20">
                  <p:embed/>
                </p:oleObj>
              </mc:Choice>
              <mc:Fallback>
                <p:oleObj name="ChemSketch" r:id="rId5" imgW="1487160" imgH="984240" progId="ACD.ChemSketch.20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49428" y="2052615"/>
                        <a:ext cx="3891524" cy="257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614200" y="5090626"/>
            <a:ext cx="3953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Enzymes: ex, kinases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339548" y="5317112"/>
            <a:ext cx="990186" cy="43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43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in modern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51177" y="1337230"/>
            <a:ext cx="1289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Kinases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43201" y="2027583"/>
            <a:ext cx="2047460" cy="102373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5158410" y="1206295"/>
            <a:ext cx="1928191" cy="821289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06630" y="3091070"/>
            <a:ext cx="2844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of amino acids in proteins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6630" y="4397306"/>
            <a:ext cx="2844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Modulation of the activity of the protein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30850" y="3995877"/>
            <a:ext cx="2067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of lipids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095998" y="2365685"/>
            <a:ext cx="0" cy="13876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217892" y="2069344"/>
            <a:ext cx="2047460" cy="102373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140685" y="3089207"/>
            <a:ext cx="2844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of nucleosides / tides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30421" y="5083210"/>
            <a:ext cx="2844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Composition of cell membrane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02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09329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Phosphate-donating molecule in modern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51177" y="2609438"/>
            <a:ext cx="1289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Kinases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779112"/>
              </p:ext>
            </p:extLst>
          </p:nvPr>
        </p:nvGraphicFramePr>
        <p:xfrm>
          <a:off x="527811" y="2971800"/>
          <a:ext cx="2404235" cy="1212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1" name="ChemSketch" r:id="rId3" imgW="1950480" imgH="984240" progId="ACD.ChemSketch.20">
                  <p:embed/>
                </p:oleObj>
              </mc:Choice>
              <mc:Fallback>
                <p:oleObj name="ChemSketch" r:id="rId3" imgW="1950480" imgH="9842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811" y="2971800"/>
                        <a:ext cx="2404235" cy="1212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180665" y="2378605"/>
            <a:ext cx="896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88636" y="3506429"/>
            <a:ext cx="19977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Substrate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Ex: protein, lipids, nucleosides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79645" y="3498726"/>
            <a:ext cx="42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243853" y="3729558"/>
            <a:ext cx="1832807" cy="21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147684"/>
              </p:ext>
            </p:extLst>
          </p:nvPr>
        </p:nvGraphicFramePr>
        <p:xfrm>
          <a:off x="7398590" y="2958586"/>
          <a:ext cx="2072836" cy="1239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2" name="ChemSketch" r:id="rId5" imgW="1645560" imgH="984240" progId="ACD.ChemSketch.20">
                  <p:embed/>
                </p:oleObj>
              </mc:Choice>
              <mc:Fallback>
                <p:oleObj name="ChemSketch" r:id="rId5" imgW="1645560" imgH="9842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98590" y="2958586"/>
                        <a:ext cx="2072836" cy="1239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7932648" y="2378604"/>
            <a:ext cx="896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780103" y="3428029"/>
            <a:ext cx="2411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Phosphorylated substrate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315908" y="3611339"/>
            <a:ext cx="42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7811" y="5090335"/>
            <a:ext cx="2692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High-energy phosphate compound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72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ATP characteristics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210981"/>
              </p:ext>
            </p:extLst>
          </p:nvPr>
        </p:nvGraphicFramePr>
        <p:xfrm>
          <a:off x="3745394" y="1654613"/>
          <a:ext cx="4701209" cy="243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1" name="ChemSketch" r:id="rId3" imgW="1896480" imgH="984240" progId="ACD.ChemSketch.20">
                  <p:embed/>
                </p:oleObj>
              </mc:Choice>
              <mc:Fallback>
                <p:oleObj name="ChemSketch" r:id="rId3" imgW="1896480" imgH="9842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45394" y="1654613"/>
                        <a:ext cx="4701209" cy="2439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3725259" y="2429242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483945" y="2422618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302266" y="2455750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557283"/>
              </p:ext>
            </p:extLst>
          </p:nvPr>
        </p:nvGraphicFramePr>
        <p:xfrm>
          <a:off x="3274138" y="1955805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2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4138" y="1955805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Oval 18"/>
          <p:cNvSpPr/>
          <p:nvPr/>
        </p:nvSpPr>
        <p:spPr>
          <a:xfrm>
            <a:off x="3102753" y="1900242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642985"/>
              </p:ext>
            </p:extLst>
          </p:nvPr>
        </p:nvGraphicFramePr>
        <p:xfrm>
          <a:off x="2790433" y="2704553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3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90433" y="2704553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Oval 21"/>
          <p:cNvSpPr/>
          <p:nvPr/>
        </p:nvSpPr>
        <p:spPr>
          <a:xfrm>
            <a:off x="2619048" y="2648990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991295"/>
              </p:ext>
            </p:extLst>
          </p:nvPr>
        </p:nvGraphicFramePr>
        <p:xfrm>
          <a:off x="3426538" y="3658709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4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6538" y="3658709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Oval 23"/>
          <p:cNvSpPr/>
          <p:nvPr/>
        </p:nvSpPr>
        <p:spPr>
          <a:xfrm>
            <a:off x="3255153" y="3603146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163822"/>
              </p:ext>
            </p:extLst>
          </p:nvPr>
        </p:nvGraphicFramePr>
        <p:xfrm>
          <a:off x="4738502" y="183985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5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38502" y="183985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Oval 25"/>
          <p:cNvSpPr/>
          <p:nvPr/>
        </p:nvSpPr>
        <p:spPr>
          <a:xfrm>
            <a:off x="4567117" y="178428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329180"/>
              </p:ext>
            </p:extLst>
          </p:nvPr>
        </p:nvGraphicFramePr>
        <p:xfrm>
          <a:off x="4781573" y="3721657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6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1573" y="3721657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Oval 27"/>
          <p:cNvSpPr/>
          <p:nvPr/>
        </p:nvSpPr>
        <p:spPr>
          <a:xfrm>
            <a:off x="4610188" y="3666094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6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ATP characteristics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210981"/>
              </p:ext>
            </p:extLst>
          </p:nvPr>
        </p:nvGraphicFramePr>
        <p:xfrm>
          <a:off x="3745394" y="1654613"/>
          <a:ext cx="4701209" cy="243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0" name="ChemSketch" r:id="rId3" imgW="1896480" imgH="984240" progId="ACD.ChemSketch.20">
                  <p:embed/>
                </p:oleObj>
              </mc:Choice>
              <mc:Fallback>
                <p:oleObj name="ChemSketch" r:id="rId3" imgW="1896480" imgH="984240" progId="ACD.ChemSketch.20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45394" y="1654613"/>
                        <a:ext cx="4701209" cy="2439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3725259" y="2429242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483945" y="2422618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302266" y="2455750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557283"/>
              </p:ext>
            </p:extLst>
          </p:nvPr>
        </p:nvGraphicFramePr>
        <p:xfrm>
          <a:off x="3274138" y="1955805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1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4138" y="1955805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Oval 18"/>
          <p:cNvSpPr/>
          <p:nvPr/>
        </p:nvSpPr>
        <p:spPr>
          <a:xfrm>
            <a:off x="3102753" y="1900242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642985"/>
              </p:ext>
            </p:extLst>
          </p:nvPr>
        </p:nvGraphicFramePr>
        <p:xfrm>
          <a:off x="2790433" y="2704553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2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90433" y="2704553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Oval 21"/>
          <p:cNvSpPr/>
          <p:nvPr/>
        </p:nvSpPr>
        <p:spPr>
          <a:xfrm>
            <a:off x="2619048" y="2648990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991295"/>
              </p:ext>
            </p:extLst>
          </p:nvPr>
        </p:nvGraphicFramePr>
        <p:xfrm>
          <a:off x="3426538" y="3658709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3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6538" y="3658709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Oval 23"/>
          <p:cNvSpPr/>
          <p:nvPr/>
        </p:nvSpPr>
        <p:spPr>
          <a:xfrm>
            <a:off x="3255153" y="3603146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163822"/>
              </p:ext>
            </p:extLst>
          </p:nvPr>
        </p:nvGraphicFramePr>
        <p:xfrm>
          <a:off x="4738502" y="183985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4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38502" y="183985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Oval 25"/>
          <p:cNvSpPr/>
          <p:nvPr/>
        </p:nvSpPr>
        <p:spPr>
          <a:xfrm>
            <a:off x="4567117" y="178428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329180"/>
              </p:ext>
            </p:extLst>
          </p:nvPr>
        </p:nvGraphicFramePr>
        <p:xfrm>
          <a:off x="4781573" y="3721657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5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1573" y="3721657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Oval 27"/>
          <p:cNvSpPr/>
          <p:nvPr/>
        </p:nvSpPr>
        <p:spPr>
          <a:xfrm>
            <a:off x="4610188" y="3666094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05067" y="4527959"/>
            <a:ext cx="104758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High energy phosphate species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Thermodynamically unstable: should undergo hydrolysis in water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Kinetically stable: because of the negative charges, the O of the water molecules cannot approach the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diphosphoester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bons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08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ATP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caracteristics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210981"/>
              </p:ext>
            </p:extLst>
          </p:nvPr>
        </p:nvGraphicFramePr>
        <p:xfrm>
          <a:off x="3745394" y="1654613"/>
          <a:ext cx="4701209" cy="243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38" name="ChemSketch" r:id="rId3" imgW="1896480" imgH="984240" progId="ACD.ChemSketch.20">
                  <p:embed/>
                </p:oleObj>
              </mc:Choice>
              <mc:Fallback>
                <p:oleObj name="ChemSketch" r:id="rId3" imgW="1896480" imgH="984240" progId="ACD.ChemSketch.20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45394" y="1654613"/>
                        <a:ext cx="4701209" cy="2439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3725259" y="2429242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483945" y="2422618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302266" y="2455750"/>
            <a:ext cx="926254" cy="93018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557283"/>
              </p:ext>
            </p:extLst>
          </p:nvPr>
        </p:nvGraphicFramePr>
        <p:xfrm>
          <a:off x="3274138" y="1955805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39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4138" y="1955805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Oval 18"/>
          <p:cNvSpPr/>
          <p:nvPr/>
        </p:nvSpPr>
        <p:spPr>
          <a:xfrm>
            <a:off x="3102753" y="1900242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642985"/>
              </p:ext>
            </p:extLst>
          </p:nvPr>
        </p:nvGraphicFramePr>
        <p:xfrm>
          <a:off x="2790433" y="2704553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0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90433" y="2704553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Oval 21"/>
          <p:cNvSpPr/>
          <p:nvPr/>
        </p:nvSpPr>
        <p:spPr>
          <a:xfrm>
            <a:off x="2619048" y="2648990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991295"/>
              </p:ext>
            </p:extLst>
          </p:nvPr>
        </p:nvGraphicFramePr>
        <p:xfrm>
          <a:off x="3426538" y="3658709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1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6538" y="3658709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Oval 23"/>
          <p:cNvSpPr/>
          <p:nvPr/>
        </p:nvSpPr>
        <p:spPr>
          <a:xfrm>
            <a:off x="3255153" y="3603146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163822"/>
              </p:ext>
            </p:extLst>
          </p:nvPr>
        </p:nvGraphicFramePr>
        <p:xfrm>
          <a:off x="4738502" y="1839852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2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38502" y="1839852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Oval 25"/>
          <p:cNvSpPr/>
          <p:nvPr/>
        </p:nvSpPr>
        <p:spPr>
          <a:xfrm>
            <a:off x="4567117" y="1784289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329180"/>
              </p:ext>
            </p:extLst>
          </p:nvPr>
        </p:nvGraphicFramePr>
        <p:xfrm>
          <a:off x="4781573" y="3721657"/>
          <a:ext cx="387061" cy="27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3" name="ChemSketch" r:id="rId5" imgW="954000" imgH="668880" progId="ACD.ChemSketch.20">
                  <p:embed/>
                </p:oleObj>
              </mc:Choice>
              <mc:Fallback>
                <p:oleObj name="ChemSketch" r:id="rId5" imgW="954000" imgH="668880" progId="ACD.ChemSketch.20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1573" y="3721657"/>
                        <a:ext cx="387061" cy="271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Oval 27"/>
          <p:cNvSpPr/>
          <p:nvPr/>
        </p:nvSpPr>
        <p:spPr>
          <a:xfrm>
            <a:off x="4610188" y="3666094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05067" y="4527959"/>
            <a:ext cx="104758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High energy phosphate species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Thermodynamically unstable: should undergo hydrolysis in water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Kinetically stable: because of the negative charges, the O of the water molecules cannot approach the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diphosphoester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bons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38090" y="1163131"/>
            <a:ext cx="2267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storage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05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691270"/>
          </a:xfrm>
        </p:spPr>
        <p:txBody>
          <a:bodyPr>
            <a:normAutofit/>
          </a:bodyPr>
          <a:lstStyle/>
          <a:p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Reminders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and the linked projects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Introduction on phosphorylation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modern Life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origins of Life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2’,3’-cyclic phosphate mononucleotides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reaction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16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4813300" y="368300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85100" y="502523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334500" y="5369578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469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79147" y="1496753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Polymerisation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79147" y="3683000"/>
            <a:ext cx="5139753" cy="2451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159499" y="1492989"/>
            <a:ext cx="5139753" cy="2451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17849" y="2388136"/>
            <a:ext cx="5139753" cy="2451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51177" y="2609438"/>
            <a:ext cx="1289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Kinases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735560"/>
              </p:ext>
            </p:extLst>
          </p:nvPr>
        </p:nvGraphicFramePr>
        <p:xfrm>
          <a:off x="527811" y="2971800"/>
          <a:ext cx="2404235" cy="1212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ChemSketch" r:id="rId3" imgW="1950480" imgH="984240" progId="ACD.ChemSketch.20">
                  <p:embed/>
                </p:oleObj>
              </mc:Choice>
              <mc:Fallback>
                <p:oleObj name="ChemSketch" r:id="rId3" imgW="1950480" imgH="984240" progId="ACD.ChemSketch.20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811" y="2971800"/>
                        <a:ext cx="2404235" cy="1212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180665" y="2378605"/>
            <a:ext cx="896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88636" y="3506429"/>
            <a:ext cx="19977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Substrate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Ex: protein, lipids, nucleosides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79645" y="3498726"/>
            <a:ext cx="42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243853" y="3729558"/>
            <a:ext cx="1832807" cy="21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831738"/>
              </p:ext>
            </p:extLst>
          </p:nvPr>
        </p:nvGraphicFramePr>
        <p:xfrm>
          <a:off x="7398590" y="2958586"/>
          <a:ext cx="2072836" cy="1239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ChemSketch" r:id="rId5" imgW="1645560" imgH="984240" progId="ACD.ChemSketch.20">
                  <p:embed/>
                </p:oleObj>
              </mc:Choice>
              <mc:Fallback>
                <p:oleObj name="ChemSketch" r:id="rId5" imgW="1645560" imgH="984240" progId="ACD.ChemSketch.20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98590" y="2958586"/>
                        <a:ext cx="2072836" cy="1239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932648" y="2378604"/>
            <a:ext cx="896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80103" y="3428029"/>
            <a:ext cx="2411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Phosphorylated substrate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315908" y="3611339"/>
            <a:ext cx="42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7811" y="5090335"/>
            <a:ext cx="2692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High-energy phosphate compound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in the Origins of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34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 of molecular biology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6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4813300" y="368300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85100" y="502523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334500" y="5369578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79147" y="1496753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Polymerisation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79147" y="3683000"/>
            <a:ext cx="5139753" cy="2451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17849" y="2388136"/>
            <a:ext cx="5139753" cy="2451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51177" y="2609438"/>
            <a:ext cx="1289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Kinases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735560"/>
              </p:ext>
            </p:extLst>
          </p:nvPr>
        </p:nvGraphicFramePr>
        <p:xfrm>
          <a:off x="527811" y="2971800"/>
          <a:ext cx="2404235" cy="1212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5" name="ChemSketch" r:id="rId3" imgW="1950480" imgH="984240" progId="ACD.ChemSketch.20">
                  <p:embed/>
                </p:oleObj>
              </mc:Choice>
              <mc:Fallback>
                <p:oleObj name="ChemSketch" r:id="rId3" imgW="1950480" imgH="984240" progId="ACD.ChemSketch.20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811" y="2971800"/>
                        <a:ext cx="2404235" cy="1212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180665" y="2378605"/>
            <a:ext cx="896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88636" y="3506429"/>
            <a:ext cx="19977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Substrate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Ex: protein, lipids, nucleosides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79645" y="3498726"/>
            <a:ext cx="429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243853" y="3729558"/>
            <a:ext cx="1832807" cy="21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9780103" y="3428029"/>
            <a:ext cx="2411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Phosphorylated substrate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27811" y="5090335"/>
            <a:ext cx="2692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High-energy phosphate compound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in the Origins of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Explosion 1 34"/>
          <p:cNvSpPr/>
          <p:nvPr/>
        </p:nvSpPr>
        <p:spPr>
          <a:xfrm>
            <a:off x="5744574" y="2507424"/>
            <a:ext cx="673100" cy="711200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xplosion 1 35"/>
          <p:cNvSpPr/>
          <p:nvPr/>
        </p:nvSpPr>
        <p:spPr>
          <a:xfrm>
            <a:off x="1290023" y="3249191"/>
            <a:ext cx="673100" cy="711200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8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838199" y="1093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Phosphate-donating molecule at the origins of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772148"/>
              </p:ext>
            </p:extLst>
          </p:nvPr>
        </p:nvGraphicFramePr>
        <p:xfrm>
          <a:off x="5357189" y="1689710"/>
          <a:ext cx="1308100" cy="1071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0" name="ChemSketch" r:id="rId3" imgW="482760" imgH="396000" progId="ACD.ChemSketch.20">
                  <p:embed/>
                </p:oleObj>
              </mc:Choice>
              <mc:Fallback>
                <p:oleObj name="ChemSketch" r:id="rId3" imgW="482760" imgH="396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57189" y="1689710"/>
                        <a:ext cx="1308100" cy="1071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591881" y="3870387"/>
            <a:ext cx="3319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Most abundant species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Mostly found as mineral such as apatite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8074" y="4840155"/>
            <a:ext cx="3975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stable and unreactive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30417" y="3025842"/>
            <a:ext cx="2405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Orthophosphate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651072" y="5908904"/>
            <a:ext cx="706117" cy="55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74435" y="5691898"/>
            <a:ext cx="24371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Thomas </a:t>
            </a:r>
            <a:r>
              <a:rPr lang="en-GB" sz="2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Matreux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07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838199" y="1093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Phosphate-donating molecule at the origins of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772148"/>
              </p:ext>
            </p:extLst>
          </p:nvPr>
        </p:nvGraphicFramePr>
        <p:xfrm>
          <a:off x="5357189" y="1689710"/>
          <a:ext cx="1308100" cy="1071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7" name="ChemSketch" r:id="rId3" imgW="482760" imgH="396000" progId="ACD.ChemSketch.20">
                  <p:embed/>
                </p:oleObj>
              </mc:Choice>
              <mc:Fallback>
                <p:oleObj name="ChemSketch" r:id="rId3" imgW="482760" imgH="396000" progId="ACD.ChemSketch.20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57189" y="1689710"/>
                        <a:ext cx="1308100" cy="1071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591881" y="3870387"/>
            <a:ext cx="3319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More reactive and higher energy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14179" y="4840155"/>
            <a:ext cx="1763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Synthesis ?</a:t>
            </a:r>
          </a:p>
          <a:p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Abundance 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22305" y="3025842"/>
            <a:ext cx="2981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 derivate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41166" y="1789046"/>
            <a:ext cx="1292087" cy="87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169524" y="2225428"/>
            <a:ext cx="706117" cy="55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08261"/>
              </p:ext>
            </p:extLst>
          </p:nvPr>
        </p:nvGraphicFramePr>
        <p:xfrm>
          <a:off x="9411912" y="1803268"/>
          <a:ext cx="1454771" cy="860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8" name="ChemSketch" r:id="rId5" imgW="668160" imgH="396000" progId="ACD.ChemSketch.20">
                  <p:embed/>
                </p:oleObj>
              </mc:Choice>
              <mc:Fallback>
                <p:oleObj name="ChemSketch" r:id="rId5" imgW="668160" imgH="396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11912" y="1803268"/>
                        <a:ext cx="1454771" cy="860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114183" y="2894117"/>
            <a:ext cx="2915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Imidazole phosphate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56983" y="3374340"/>
            <a:ext cx="3372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Maguire, Smokers, Huck, Nature Comm. 2021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029878" y="2219835"/>
            <a:ext cx="706117" cy="55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228848"/>
              </p:ext>
            </p:extLst>
          </p:nvPr>
        </p:nvGraphicFramePr>
        <p:xfrm>
          <a:off x="1391478" y="1739843"/>
          <a:ext cx="1332950" cy="967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9" name="ChemSketch" r:id="rId7" imgW="544680" imgH="396000" progId="ACD.ChemSketch.20">
                  <p:embed/>
                </p:oleObj>
              </mc:Choice>
              <mc:Fallback>
                <p:oleObj name="ChemSketch" r:id="rId7" imgW="544680" imgH="396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91478" y="1739843"/>
                        <a:ext cx="1332950" cy="967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01758" y="2894117"/>
            <a:ext cx="2915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Diamidophosphate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7200" y="3374340"/>
            <a:ext cx="3372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Gibard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et al., Nature Chemistry 2017</a:t>
            </a:r>
          </a:p>
        </p:txBody>
      </p:sp>
    </p:spTree>
    <p:extLst>
      <p:ext uri="{BB962C8B-B14F-4D97-AF65-F5344CB8AC3E}">
        <p14:creationId xmlns:p14="http://schemas.microsoft.com/office/powerpoint/2010/main" val="578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838199" y="1093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Phosphate-donating molecule at the origins of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91881" y="3870387"/>
            <a:ext cx="3319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Higher energy phosphate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to ATP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8074" y="4840155"/>
            <a:ext cx="3975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abundant than orthophosphate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30417" y="3025842"/>
            <a:ext cx="2405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Polyphosphate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776138"/>
              </p:ext>
            </p:extLst>
          </p:nvPr>
        </p:nvGraphicFramePr>
        <p:xfrm>
          <a:off x="2704500" y="1669774"/>
          <a:ext cx="1564141" cy="785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2" name="ChemSketch" r:id="rId3" imgW="788040" imgH="396000" progId="ACD.ChemSketch.20">
                  <p:embed/>
                </p:oleObj>
              </mc:Choice>
              <mc:Fallback>
                <p:oleObj name="ChemSketch" r:id="rId3" imgW="788040" imgH="396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4500" y="1669774"/>
                        <a:ext cx="1564141" cy="785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913637"/>
              </p:ext>
            </p:extLst>
          </p:nvPr>
        </p:nvGraphicFramePr>
        <p:xfrm>
          <a:off x="4856368" y="1667099"/>
          <a:ext cx="2186500" cy="787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3" name="ChemSketch" r:id="rId5" imgW="1096920" imgH="396000" progId="ACD.ChemSketch.20">
                  <p:embed/>
                </p:oleObj>
              </mc:Choice>
              <mc:Fallback>
                <p:oleObj name="ChemSketch" r:id="rId5" imgW="1096920" imgH="396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56368" y="1667099"/>
                        <a:ext cx="2186500" cy="787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907780"/>
              </p:ext>
            </p:extLst>
          </p:nvPr>
        </p:nvGraphicFramePr>
        <p:xfrm>
          <a:off x="7911548" y="1444443"/>
          <a:ext cx="1192695" cy="1105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4" name="ChemSketch" r:id="rId7" imgW="675720" imgH="626760" progId="ACD.ChemSketch.20">
                  <p:embed/>
                </p:oleObj>
              </mc:Choice>
              <mc:Fallback>
                <p:oleObj name="ChemSketch" r:id="rId7" imgW="675720" imgH="62676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911548" y="1444443"/>
                        <a:ext cx="1192695" cy="11059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361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838199" y="1093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Phosphate-donating molecule at the origins of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91881" y="3870387"/>
            <a:ext cx="3319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Higher energy phosphate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to ATP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8074" y="4840155"/>
            <a:ext cx="3975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abundant than orthophosphate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30417" y="3025842"/>
            <a:ext cx="2405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Polyphosphate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776138"/>
              </p:ext>
            </p:extLst>
          </p:nvPr>
        </p:nvGraphicFramePr>
        <p:xfrm>
          <a:off x="2704500" y="1669774"/>
          <a:ext cx="1564141" cy="785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1" name="ChemSketch" r:id="rId3" imgW="788040" imgH="396000" progId="ACD.ChemSketch.20">
                  <p:embed/>
                </p:oleObj>
              </mc:Choice>
              <mc:Fallback>
                <p:oleObj name="ChemSketch" r:id="rId3" imgW="788040" imgH="396000" progId="ACD.ChemSketch.20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4500" y="1669774"/>
                        <a:ext cx="1564141" cy="785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913637"/>
              </p:ext>
            </p:extLst>
          </p:nvPr>
        </p:nvGraphicFramePr>
        <p:xfrm>
          <a:off x="4856368" y="1667099"/>
          <a:ext cx="2186500" cy="787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2" name="ChemSketch" r:id="rId5" imgW="1096920" imgH="396000" progId="ACD.ChemSketch.20">
                  <p:embed/>
                </p:oleObj>
              </mc:Choice>
              <mc:Fallback>
                <p:oleObj name="ChemSketch" r:id="rId5" imgW="1096920" imgH="396000" progId="ACD.ChemSketch.20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56368" y="1667099"/>
                        <a:ext cx="2186500" cy="787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907780"/>
              </p:ext>
            </p:extLst>
          </p:nvPr>
        </p:nvGraphicFramePr>
        <p:xfrm>
          <a:off x="7911548" y="1444443"/>
          <a:ext cx="1192695" cy="1105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3" name="ChemSketch" r:id="rId7" imgW="675720" imgH="626760" progId="ACD.ChemSketch.20">
                  <p:embed/>
                </p:oleObj>
              </mc:Choice>
              <mc:Fallback>
                <p:oleObj name="ChemSketch" r:id="rId7" imgW="675720" imgH="626760" progId="ACD.ChemSketch.20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911548" y="1444443"/>
                        <a:ext cx="1192695" cy="11059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7742583" y="1434892"/>
            <a:ext cx="1470991" cy="1278491"/>
          </a:xfrm>
          <a:prstGeom prst="rect">
            <a:avLst/>
          </a:prstGeom>
          <a:noFill/>
          <a:ln w="38100">
            <a:solidFill>
              <a:srgbClr val="5DD0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86927" y="4655489"/>
            <a:ext cx="34490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Specific phosphorylation in the 2’- and 3’-positions</a:t>
            </a:r>
          </a:p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Schwartz, Chemical communications (1969)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86927" y="3498513"/>
            <a:ext cx="3449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Cheng et al., Origins of Life and Evolution of the Biosphere (2002)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94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in the Origins of Life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270" y="1325563"/>
            <a:ext cx="8053457" cy="37782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66434" y="5310013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Gull, Challenges (2014)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30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838200" y="1871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Conditions of phosphorylation</a:t>
            </a:r>
          </a:p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and products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96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691270"/>
          </a:xfrm>
        </p:spPr>
        <p:txBody>
          <a:bodyPr>
            <a:normAutofit/>
          </a:bodyPr>
          <a:lstStyle/>
          <a:p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Reminders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and the linked projects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Introduction on phosphorylation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modern Life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origins of Life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2’,3’-cyclic phosphate mononucleotides</a:t>
            </a:r>
            <a:r>
              <a:rPr lang="en-GB" sz="2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Phosphorylation reaction</a:t>
            </a:r>
            <a:b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46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phosphorylation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98250" y="4559477"/>
            <a:ext cx="65741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High energy and prebiotic phosphorylating agent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Conditions which are compatible with polymerisation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2’,3’-cyclic phosphate as main product</a:t>
            </a:r>
            <a:endParaRPr lang="en-US" sz="2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537269"/>
              </p:ext>
            </p:extLst>
          </p:nvPr>
        </p:nvGraphicFramePr>
        <p:xfrm>
          <a:off x="1634232" y="2268608"/>
          <a:ext cx="1937326" cy="1541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1" name="ChemSketch" r:id="rId3" imgW="1235880" imgH="984240" progId="ACD.ChemSketch.20">
                  <p:embed/>
                </p:oleObj>
              </mc:Choice>
              <mc:Fallback>
                <p:oleObj name="ChemSketch" r:id="rId3" imgW="1235880" imgH="9842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4232" y="2268608"/>
                        <a:ext cx="1937326" cy="1541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699853"/>
              </p:ext>
            </p:extLst>
          </p:nvPr>
        </p:nvGraphicFramePr>
        <p:xfrm>
          <a:off x="9165166" y="2067166"/>
          <a:ext cx="1937326" cy="1944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2" name="ChemSketch" r:id="rId5" imgW="1235880" imgH="1241640" progId="ACD.ChemSketch.20">
                  <p:embed/>
                </p:oleObj>
              </mc:Choice>
              <mc:Fallback>
                <p:oleObj name="ChemSketch" r:id="rId5" imgW="1235880" imgH="12416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65166" y="2067166"/>
                        <a:ext cx="1937326" cy="19447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>
          <a:xfrm>
            <a:off x="4001311" y="3039559"/>
            <a:ext cx="4715621" cy="45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2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phosphorylation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602895" y="4561463"/>
            <a:ext cx="65741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High energy and prebiotic phosphorylating agent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Conditions which are compatible with polymerisation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2’,3’-cyclic phosphate as main product</a:t>
            </a:r>
            <a:endParaRPr lang="en-US" sz="2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537269"/>
              </p:ext>
            </p:extLst>
          </p:nvPr>
        </p:nvGraphicFramePr>
        <p:xfrm>
          <a:off x="1634232" y="2268608"/>
          <a:ext cx="1937326" cy="1541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2" name="ChemSketch" r:id="rId3" imgW="1235880" imgH="984240" progId="ACD.ChemSketch.20">
                  <p:embed/>
                </p:oleObj>
              </mc:Choice>
              <mc:Fallback>
                <p:oleObj name="ChemSketch" r:id="rId3" imgW="1235880" imgH="984240" progId="ACD.ChemSketch.20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4232" y="2268608"/>
                        <a:ext cx="1937326" cy="1541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699853"/>
              </p:ext>
            </p:extLst>
          </p:nvPr>
        </p:nvGraphicFramePr>
        <p:xfrm>
          <a:off x="9165166" y="2067166"/>
          <a:ext cx="1937326" cy="1944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3" name="ChemSketch" r:id="rId5" imgW="1235880" imgH="1241640" progId="ACD.ChemSketch.20">
                  <p:embed/>
                </p:oleObj>
              </mc:Choice>
              <mc:Fallback>
                <p:oleObj name="ChemSketch" r:id="rId5" imgW="1235880" imgH="1241640" progId="ACD.ChemSketch.20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65166" y="2067166"/>
                        <a:ext cx="1937326" cy="19447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>
          <a:xfrm>
            <a:off x="4001311" y="3039559"/>
            <a:ext cx="4715621" cy="45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144393"/>
              </p:ext>
            </p:extLst>
          </p:nvPr>
        </p:nvGraphicFramePr>
        <p:xfrm>
          <a:off x="4667926" y="1925443"/>
          <a:ext cx="837930" cy="686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4" name="ChemSketch" r:id="rId7" imgW="482760" imgH="396000" progId="ACD.ChemSketch.20">
                  <p:embed/>
                </p:oleObj>
              </mc:Choice>
              <mc:Fallback>
                <p:oleObj name="ChemSketch" r:id="rId7" imgW="482760" imgH="396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67926" y="1925443"/>
                        <a:ext cx="837930" cy="686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178429"/>
              </p:ext>
            </p:extLst>
          </p:nvPr>
        </p:nvGraphicFramePr>
        <p:xfrm>
          <a:off x="6523105" y="1643323"/>
          <a:ext cx="1265507" cy="1173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5" name="ChemSketch" r:id="rId9" imgW="675720" imgH="626760" progId="ACD.ChemSketch.20">
                  <p:embed/>
                </p:oleObj>
              </mc:Choice>
              <mc:Fallback>
                <p:oleObj name="ChemSketch" r:id="rId9" imgW="675720" imgH="62676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23105" y="1643323"/>
                        <a:ext cx="1265507" cy="1173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19868" y="116258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3494" y="11576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P1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80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 of molecular biology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527" y="1700728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526" y="3018167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5309" y="4367557"/>
            <a:ext cx="2241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Ex: enzymes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3" idx="2"/>
            <a:endCxn id="14" idx="0"/>
          </p:cNvCxnSpPr>
          <p:nvPr/>
        </p:nvCxnSpPr>
        <p:spPr>
          <a:xfrm flipH="1">
            <a:off x="6185970" y="2223948"/>
            <a:ext cx="1" cy="794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185968" y="3616708"/>
            <a:ext cx="1" cy="794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96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23900" y="0"/>
            <a:ext cx="107188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Screening : product of phosphorylation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119671"/>
              </p:ext>
            </p:extLst>
          </p:nvPr>
        </p:nvGraphicFramePr>
        <p:xfrm>
          <a:off x="634363" y="1582699"/>
          <a:ext cx="1236663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8" name="ChemSketch" r:id="rId3" imgW="1235880" imgH="1168920" progId="ACD.ChemSketch.20">
                  <p:embed/>
                </p:oleObj>
              </mc:Choice>
              <mc:Fallback>
                <p:oleObj name="ChemSketch" r:id="rId3" imgW="1235880" imgH="1168920" progId="ACD.ChemSketch.20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4363" y="1582699"/>
                        <a:ext cx="1236663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533478"/>
              </p:ext>
            </p:extLst>
          </p:nvPr>
        </p:nvGraphicFramePr>
        <p:xfrm>
          <a:off x="10074365" y="1325563"/>
          <a:ext cx="1606550" cy="157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9" name="ChemSketch" r:id="rId5" imgW="1606680" imgH="1576440" progId="ACD.ChemSketch.20">
                  <p:embed/>
                </p:oleObj>
              </mc:Choice>
              <mc:Fallback>
                <p:oleObj name="ChemSketch" r:id="rId5" imgW="1606680" imgH="1576440" progId="ACD.ChemSketch.20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74365" y="1325563"/>
                        <a:ext cx="1606550" cy="157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491690"/>
              </p:ext>
            </p:extLst>
          </p:nvPr>
        </p:nvGraphicFramePr>
        <p:xfrm>
          <a:off x="186607" y="3552265"/>
          <a:ext cx="1239837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0" name="ChemSketch" r:id="rId7" imgW="1239840" imgH="1291680" progId="ACD.ChemSketch.20">
                  <p:embed/>
                </p:oleObj>
              </mc:Choice>
              <mc:Fallback>
                <p:oleObj name="ChemSketch" r:id="rId7" imgW="1239840" imgH="12916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6607" y="3552265"/>
                        <a:ext cx="1239837" cy="1292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91819"/>
              </p:ext>
            </p:extLst>
          </p:nvPr>
        </p:nvGraphicFramePr>
        <p:xfrm>
          <a:off x="933122" y="4358193"/>
          <a:ext cx="1236663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1" name="ChemSketch" r:id="rId9" imgW="1235880" imgH="1287720" progId="ACD.ChemSketch.20">
                  <p:embed/>
                </p:oleObj>
              </mc:Choice>
              <mc:Fallback>
                <p:oleObj name="ChemSketch" r:id="rId9" imgW="1235880" imgH="128772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33122" y="4358193"/>
                        <a:ext cx="1236663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464605"/>
              </p:ext>
            </p:extLst>
          </p:nvPr>
        </p:nvGraphicFramePr>
        <p:xfrm>
          <a:off x="10047772" y="4268648"/>
          <a:ext cx="14906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2" name="ChemSketch" r:id="rId11" imgW="1490760" imgH="984240" progId="ACD.ChemSketch.20">
                  <p:embed/>
                </p:oleObj>
              </mc:Choice>
              <mc:Fallback>
                <p:oleObj name="ChemSketch" r:id="rId11" imgW="1490760" imgH="984240" progId="ACD.ChemSketch.20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047772" y="4268648"/>
                        <a:ext cx="1490663" cy="98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7669" y="575864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2’/3’-GMP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3549" y="277996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03225" y="545049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51596" y="2975960"/>
            <a:ext cx="108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G dimer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58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23900" y="0"/>
            <a:ext cx="107188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Screening : product of phosphorylation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119671"/>
              </p:ext>
            </p:extLst>
          </p:nvPr>
        </p:nvGraphicFramePr>
        <p:xfrm>
          <a:off x="634363" y="1582699"/>
          <a:ext cx="1236663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2" name="ChemSketch" r:id="rId3" imgW="1235880" imgH="1168920" progId="ACD.ChemSketch.20">
                  <p:embed/>
                </p:oleObj>
              </mc:Choice>
              <mc:Fallback>
                <p:oleObj name="ChemSketch" r:id="rId3" imgW="1235880" imgH="1168920" progId="ACD.ChemSketch.20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4363" y="1582699"/>
                        <a:ext cx="1236663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533478"/>
              </p:ext>
            </p:extLst>
          </p:nvPr>
        </p:nvGraphicFramePr>
        <p:xfrm>
          <a:off x="10074365" y="1325563"/>
          <a:ext cx="1606550" cy="157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3" name="ChemSketch" r:id="rId5" imgW="1606680" imgH="1576440" progId="ACD.ChemSketch.20">
                  <p:embed/>
                </p:oleObj>
              </mc:Choice>
              <mc:Fallback>
                <p:oleObj name="ChemSketch" r:id="rId5" imgW="1606680" imgH="1576440" progId="ACD.ChemSketch.20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74365" y="1325563"/>
                        <a:ext cx="1606550" cy="157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491690"/>
              </p:ext>
            </p:extLst>
          </p:nvPr>
        </p:nvGraphicFramePr>
        <p:xfrm>
          <a:off x="186607" y="3552265"/>
          <a:ext cx="1239837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4" name="ChemSketch" r:id="rId7" imgW="1239840" imgH="1291680" progId="ACD.ChemSketch.20">
                  <p:embed/>
                </p:oleObj>
              </mc:Choice>
              <mc:Fallback>
                <p:oleObj name="ChemSketch" r:id="rId7" imgW="1239840" imgH="12916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6607" y="3552265"/>
                        <a:ext cx="1239837" cy="1292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91819"/>
              </p:ext>
            </p:extLst>
          </p:nvPr>
        </p:nvGraphicFramePr>
        <p:xfrm>
          <a:off x="933122" y="4358193"/>
          <a:ext cx="1236663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5" name="ChemSketch" r:id="rId9" imgW="1235880" imgH="1287720" progId="ACD.ChemSketch.20">
                  <p:embed/>
                </p:oleObj>
              </mc:Choice>
              <mc:Fallback>
                <p:oleObj name="ChemSketch" r:id="rId9" imgW="1235880" imgH="128772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33122" y="4358193"/>
                        <a:ext cx="1236663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464605"/>
              </p:ext>
            </p:extLst>
          </p:nvPr>
        </p:nvGraphicFramePr>
        <p:xfrm>
          <a:off x="10047772" y="4268648"/>
          <a:ext cx="14906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6" name="ChemSketch" r:id="rId11" imgW="1490760" imgH="984240" progId="ACD.ChemSketch.20">
                  <p:embed/>
                </p:oleObj>
              </mc:Choice>
              <mc:Fallback>
                <p:oleObj name="ChemSketch" r:id="rId11" imgW="1490760" imgH="984240" progId="ACD.ChemSketch.20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047772" y="4268648"/>
                        <a:ext cx="1490663" cy="98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7669" y="575864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2’/3’-GMP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3549" y="277996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03225" y="545049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51596" y="2975960"/>
            <a:ext cx="108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G dimer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13549" y="1504950"/>
            <a:ext cx="1442753" cy="1397000"/>
          </a:xfrm>
          <a:prstGeom prst="ellipse">
            <a:avLst/>
          </a:prstGeom>
          <a:solidFill>
            <a:srgbClr val="66EF41">
              <a:alpha val="30196"/>
            </a:srgbClr>
          </a:solidFill>
          <a:ln>
            <a:solidFill>
              <a:srgbClr val="5DD00E">
                <a:alpha val="3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9924238" y="1254126"/>
            <a:ext cx="1851738" cy="1721834"/>
          </a:xfrm>
          <a:prstGeom prst="ellipse">
            <a:avLst/>
          </a:prstGeom>
          <a:solidFill>
            <a:srgbClr val="66EF41">
              <a:alpha val="30196"/>
            </a:srgbClr>
          </a:solidFill>
          <a:ln>
            <a:solidFill>
              <a:srgbClr val="5DD00E">
                <a:alpha val="3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0016835" y="4099780"/>
            <a:ext cx="1521600" cy="1365757"/>
          </a:xfrm>
          <a:prstGeom prst="ellipse">
            <a:avLst/>
          </a:prstGeom>
          <a:solidFill>
            <a:srgbClr val="FF0000">
              <a:alpha val="30196"/>
            </a:srgbClr>
          </a:solidFill>
          <a:ln>
            <a:solidFill>
              <a:srgbClr val="F4B183">
                <a:alpha val="3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56853" y="3562424"/>
            <a:ext cx="2125903" cy="2113410"/>
          </a:xfrm>
          <a:prstGeom prst="ellipse">
            <a:avLst/>
          </a:prstGeom>
          <a:solidFill>
            <a:srgbClr val="FF0000">
              <a:alpha val="30196"/>
            </a:srgbClr>
          </a:solidFill>
          <a:ln>
            <a:solidFill>
              <a:srgbClr val="F4B183">
                <a:alpha val="3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34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23900" y="0"/>
            <a:ext cx="107188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Screening : pH and temperature with P1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119671"/>
              </p:ext>
            </p:extLst>
          </p:nvPr>
        </p:nvGraphicFramePr>
        <p:xfrm>
          <a:off x="634363" y="1582699"/>
          <a:ext cx="1236663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3" name="ChemSketch" r:id="rId3" imgW="1235880" imgH="1168920" progId="ACD.ChemSketch.20">
                  <p:embed/>
                </p:oleObj>
              </mc:Choice>
              <mc:Fallback>
                <p:oleObj name="ChemSketch" r:id="rId3" imgW="1235880" imgH="1168920" progId="ACD.ChemSketch.20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4363" y="1582699"/>
                        <a:ext cx="1236663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533478"/>
              </p:ext>
            </p:extLst>
          </p:nvPr>
        </p:nvGraphicFramePr>
        <p:xfrm>
          <a:off x="10074365" y="1325563"/>
          <a:ext cx="1606550" cy="157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4" name="ChemSketch" r:id="rId5" imgW="1606680" imgH="1576440" progId="ACD.ChemSketch.20">
                  <p:embed/>
                </p:oleObj>
              </mc:Choice>
              <mc:Fallback>
                <p:oleObj name="ChemSketch" r:id="rId5" imgW="1606680" imgH="1576440" progId="ACD.ChemSketch.20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74365" y="1325563"/>
                        <a:ext cx="1606550" cy="157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491690"/>
              </p:ext>
            </p:extLst>
          </p:nvPr>
        </p:nvGraphicFramePr>
        <p:xfrm>
          <a:off x="186607" y="3552265"/>
          <a:ext cx="1239837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5" name="ChemSketch" r:id="rId7" imgW="1239840" imgH="1291680" progId="ACD.ChemSketch.20">
                  <p:embed/>
                </p:oleObj>
              </mc:Choice>
              <mc:Fallback>
                <p:oleObj name="ChemSketch" r:id="rId7" imgW="1239840" imgH="12916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6607" y="3552265"/>
                        <a:ext cx="1239837" cy="1292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91819"/>
              </p:ext>
            </p:extLst>
          </p:nvPr>
        </p:nvGraphicFramePr>
        <p:xfrm>
          <a:off x="933122" y="4358193"/>
          <a:ext cx="1236663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6" name="ChemSketch" r:id="rId9" imgW="1235880" imgH="1287720" progId="ACD.ChemSketch.20">
                  <p:embed/>
                </p:oleObj>
              </mc:Choice>
              <mc:Fallback>
                <p:oleObj name="ChemSketch" r:id="rId9" imgW="1235880" imgH="128772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33122" y="4358193"/>
                        <a:ext cx="1236663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464605"/>
              </p:ext>
            </p:extLst>
          </p:nvPr>
        </p:nvGraphicFramePr>
        <p:xfrm>
          <a:off x="10047772" y="4268648"/>
          <a:ext cx="14906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7" name="ChemSketch" r:id="rId11" imgW="1490760" imgH="984240" progId="ACD.ChemSketch.20">
                  <p:embed/>
                </p:oleObj>
              </mc:Choice>
              <mc:Fallback>
                <p:oleObj name="ChemSketch" r:id="rId11" imgW="1490760" imgH="984240" progId="ACD.ChemSketch.20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047772" y="4268648"/>
                        <a:ext cx="1490663" cy="98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7669" y="575864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2’/3’-GMP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3549" y="277996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03225" y="545049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51596" y="2975960"/>
            <a:ext cx="108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G dimer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41447" y="1045778"/>
            <a:ext cx="3332128" cy="27904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63459" y="3565235"/>
            <a:ext cx="3319547" cy="28061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36549" y="1032808"/>
            <a:ext cx="3608833" cy="27819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94179" y="3583476"/>
            <a:ext cx="3323694" cy="2743687"/>
          </a:xfrm>
          <a:prstGeom prst="rect">
            <a:avLst/>
          </a:prstGeom>
        </p:spPr>
      </p:pic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2460106"/>
              </p:ext>
            </p:extLst>
          </p:nvPr>
        </p:nvGraphicFramePr>
        <p:xfrm>
          <a:off x="5543727" y="3234478"/>
          <a:ext cx="837930" cy="686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8" name="ChemSketch" r:id="rId17" imgW="482760" imgH="396000" progId="ACD.ChemSketch.20">
                  <p:embed/>
                </p:oleObj>
              </mc:Choice>
              <mc:Fallback>
                <p:oleObj name="ChemSketch" r:id="rId17" imgW="482760" imgH="396000" progId="ACD.ChemSketch.20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543727" y="3234478"/>
                        <a:ext cx="837930" cy="686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611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23900" y="0"/>
            <a:ext cx="107188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Screening : pH and temperature with TMP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119671"/>
              </p:ext>
            </p:extLst>
          </p:nvPr>
        </p:nvGraphicFramePr>
        <p:xfrm>
          <a:off x="634363" y="1582699"/>
          <a:ext cx="1236663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6" name="ChemSketch" r:id="rId3" imgW="1235880" imgH="1168920" progId="ACD.ChemSketch.20">
                  <p:embed/>
                </p:oleObj>
              </mc:Choice>
              <mc:Fallback>
                <p:oleObj name="ChemSketch" r:id="rId3" imgW="1235880" imgH="1168920" progId="ACD.ChemSketch.20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4363" y="1582699"/>
                        <a:ext cx="1236663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533478"/>
              </p:ext>
            </p:extLst>
          </p:nvPr>
        </p:nvGraphicFramePr>
        <p:xfrm>
          <a:off x="10074365" y="1325563"/>
          <a:ext cx="1606550" cy="157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7" name="ChemSketch" r:id="rId5" imgW="1606680" imgH="1576440" progId="ACD.ChemSketch.20">
                  <p:embed/>
                </p:oleObj>
              </mc:Choice>
              <mc:Fallback>
                <p:oleObj name="ChemSketch" r:id="rId5" imgW="1606680" imgH="1576440" progId="ACD.ChemSketch.20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74365" y="1325563"/>
                        <a:ext cx="1606550" cy="157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491690"/>
              </p:ext>
            </p:extLst>
          </p:nvPr>
        </p:nvGraphicFramePr>
        <p:xfrm>
          <a:off x="186607" y="3552265"/>
          <a:ext cx="1239837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8" name="ChemSketch" r:id="rId7" imgW="1239840" imgH="1291680" progId="ACD.ChemSketch.20">
                  <p:embed/>
                </p:oleObj>
              </mc:Choice>
              <mc:Fallback>
                <p:oleObj name="ChemSketch" r:id="rId7" imgW="1239840" imgH="12916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6607" y="3552265"/>
                        <a:ext cx="1239837" cy="1292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91819"/>
              </p:ext>
            </p:extLst>
          </p:nvPr>
        </p:nvGraphicFramePr>
        <p:xfrm>
          <a:off x="933122" y="4358193"/>
          <a:ext cx="1236663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9" name="ChemSketch" r:id="rId9" imgW="1235880" imgH="1287720" progId="ACD.ChemSketch.20">
                  <p:embed/>
                </p:oleObj>
              </mc:Choice>
              <mc:Fallback>
                <p:oleObj name="ChemSketch" r:id="rId9" imgW="1235880" imgH="128772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33122" y="4358193"/>
                        <a:ext cx="1236663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464605"/>
              </p:ext>
            </p:extLst>
          </p:nvPr>
        </p:nvGraphicFramePr>
        <p:xfrm>
          <a:off x="10047772" y="4268648"/>
          <a:ext cx="14906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0" name="ChemSketch" r:id="rId11" imgW="1490760" imgH="984240" progId="ACD.ChemSketch.20">
                  <p:embed/>
                </p:oleObj>
              </mc:Choice>
              <mc:Fallback>
                <p:oleObj name="ChemSketch" r:id="rId11" imgW="1490760" imgH="984240" progId="ACD.ChemSketch.20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047772" y="4268648"/>
                        <a:ext cx="1490663" cy="98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28989" y="1032808"/>
            <a:ext cx="3769367" cy="27925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24983" y="1029221"/>
            <a:ext cx="3500944" cy="27976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95030" y="3583387"/>
            <a:ext cx="3211344" cy="28227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73012" y="3596356"/>
            <a:ext cx="3221184" cy="276391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77669" y="575864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2’/3’-GMP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3549" y="277996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03225" y="545049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51596" y="2975960"/>
            <a:ext cx="108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G dimer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871215"/>
              </p:ext>
            </p:extLst>
          </p:nvPr>
        </p:nvGraphicFramePr>
        <p:xfrm>
          <a:off x="5239698" y="2687345"/>
          <a:ext cx="1265507" cy="1173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1" name="ChemSketch" r:id="rId17" imgW="675720" imgH="626760" progId="ACD.ChemSketch.20">
                  <p:embed/>
                </p:oleObj>
              </mc:Choice>
              <mc:Fallback>
                <p:oleObj name="ChemSketch" r:id="rId17" imgW="675720" imgH="626760" progId="ACD.ChemSketch.20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239698" y="2687345"/>
                        <a:ext cx="1265507" cy="1173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529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23900" y="0"/>
            <a:ext cx="107188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Screening : pH and temperature with TMP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119671"/>
              </p:ext>
            </p:extLst>
          </p:nvPr>
        </p:nvGraphicFramePr>
        <p:xfrm>
          <a:off x="634363" y="1582699"/>
          <a:ext cx="1236663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0" name="ChemSketch" r:id="rId3" imgW="1235880" imgH="1168920" progId="ACD.ChemSketch.20">
                  <p:embed/>
                </p:oleObj>
              </mc:Choice>
              <mc:Fallback>
                <p:oleObj name="ChemSketch" r:id="rId3" imgW="1235880" imgH="1168920" progId="ACD.ChemSketch.20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4363" y="1582699"/>
                        <a:ext cx="1236663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533478"/>
              </p:ext>
            </p:extLst>
          </p:nvPr>
        </p:nvGraphicFramePr>
        <p:xfrm>
          <a:off x="10074365" y="1325563"/>
          <a:ext cx="1606550" cy="157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1" name="ChemSketch" r:id="rId5" imgW="1606680" imgH="1576440" progId="ACD.ChemSketch.20">
                  <p:embed/>
                </p:oleObj>
              </mc:Choice>
              <mc:Fallback>
                <p:oleObj name="ChemSketch" r:id="rId5" imgW="1606680" imgH="1576440" progId="ACD.ChemSketch.20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74365" y="1325563"/>
                        <a:ext cx="1606550" cy="157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491690"/>
              </p:ext>
            </p:extLst>
          </p:nvPr>
        </p:nvGraphicFramePr>
        <p:xfrm>
          <a:off x="186607" y="3552265"/>
          <a:ext cx="1239837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2" name="ChemSketch" r:id="rId7" imgW="1239840" imgH="1291680" progId="ACD.ChemSketch.20">
                  <p:embed/>
                </p:oleObj>
              </mc:Choice>
              <mc:Fallback>
                <p:oleObj name="ChemSketch" r:id="rId7" imgW="1239840" imgH="1291680" progId="ACD.ChemSketch.20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6607" y="3552265"/>
                        <a:ext cx="1239837" cy="1292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91819"/>
              </p:ext>
            </p:extLst>
          </p:nvPr>
        </p:nvGraphicFramePr>
        <p:xfrm>
          <a:off x="933122" y="4358193"/>
          <a:ext cx="1236663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3" name="ChemSketch" r:id="rId9" imgW="1235880" imgH="1287720" progId="ACD.ChemSketch.20">
                  <p:embed/>
                </p:oleObj>
              </mc:Choice>
              <mc:Fallback>
                <p:oleObj name="ChemSketch" r:id="rId9" imgW="1235880" imgH="1287720" progId="ACD.ChemSketch.20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33122" y="4358193"/>
                        <a:ext cx="1236663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464605"/>
              </p:ext>
            </p:extLst>
          </p:nvPr>
        </p:nvGraphicFramePr>
        <p:xfrm>
          <a:off x="10047772" y="4268648"/>
          <a:ext cx="14906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4" name="ChemSketch" r:id="rId11" imgW="1490760" imgH="984240" progId="ACD.ChemSketch.20">
                  <p:embed/>
                </p:oleObj>
              </mc:Choice>
              <mc:Fallback>
                <p:oleObj name="ChemSketch" r:id="rId11" imgW="1490760" imgH="984240" progId="ACD.ChemSketch.20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047772" y="4268648"/>
                        <a:ext cx="1490663" cy="98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28989" y="1032808"/>
            <a:ext cx="3769367" cy="27925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24983" y="1029221"/>
            <a:ext cx="3500944" cy="27976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95030" y="3583387"/>
            <a:ext cx="3211344" cy="28227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73012" y="3596356"/>
            <a:ext cx="3221184" cy="276391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77669" y="575864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2’/3’-GMP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3549" y="277996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03225" y="545049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5’-GMP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51596" y="2975960"/>
            <a:ext cx="108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G dimer</a:t>
            </a: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871215"/>
              </p:ext>
            </p:extLst>
          </p:nvPr>
        </p:nvGraphicFramePr>
        <p:xfrm>
          <a:off x="5239698" y="2687345"/>
          <a:ext cx="1265507" cy="1173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5" name="ChemSketch" r:id="rId17" imgW="675720" imgH="626760" progId="ACD.ChemSketch.20">
                  <p:embed/>
                </p:oleObj>
              </mc:Choice>
              <mc:Fallback>
                <p:oleObj name="ChemSketch" r:id="rId17" imgW="675720" imgH="626760" progId="ACD.ChemSketch.20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239698" y="2687345"/>
                        <a:ext cx="1265507" cy="1173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944005" y="1158482"/>
            <a:ext cx="629055" cy="1457473"/>
          </a:xfrm>
          <a:prstGeom prst="rect">
            <a:avLst/>
          </a:prstGeom>
          <a:noFill/>
          <a:ln w="38100">
            <a:solidFill>
              <a:srgbClr val="5DD0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830950" y="1158481"/>
            <a:ext cx="629055" cy="1457473"/>
          </a:xfrm>
          <a:prstGeom prst="rect">
            <a:avLst/>
          </a:prstGeom>
          <a:noFill/>
          <a:ln w="38100">
            <a:solidFill>
              <a:srgbClr val="5DD0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944005" y="3719022"/>
            <a:ext cx="629055" cy="1457473"/>
          </a:xfrm>
          <a:prstGeom prst="rect">
            <a:avLst/>
          </a:prstGeom>
          <a:noFill/>
          <a:ln w="38100">
            <a:solidFill>
              <a:srgbClr val="5DD0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837956" y="3722078"/>
            <a:ext cx="629055" cy="1457473"/>
          </a:xfrm>
          <a:prstGeom prst="rect">
            <a:avLst/>
          </a:prstGeom>
          <a:noFill/>
          <a:ln w="38100">
            <a:solidFill>
              <a:srgbClr val="5DD0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4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and subsequent polymerisation in the same conditions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912035"/>
              </p:ext>
            </p:extLst>
          </p:nvPr>
        </p:nvGraphicFramePr>
        <p:xfrm>
          <a:off x="1534651" y="1492989"/>
          <a:ext cx="9055509" cy="4455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2" name="ChemSketch" r:id="rId3" imgW="6953386" imgH="3416315" progId="ACD.ChemSketch.20">
                  <p:embed/>
                </p:oleObj>
              </mc:Choice>
              <mc:Fallback>
                <p:oleObj name="ChemSketch" r:id="rId3" imgW="6953386" imgH="3416315" progId="ACD.ChemSketch.20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651" y="1492989"/>
                        <a:ext cx="9055509" cy="44551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1"/>
          <p:cNvSpPr/>
          <p:nvPr/>
        </p:nvSpPr>
        <p:spPr>
          <a:xfrm>
            <a:off x="4813300" y="368300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85100" y="502523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334500" y="5369578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469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684482" y="4236501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9147" y="1496753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Polymerisation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79147" y="3683000"/>
            <a:ext cx="5139753" cy="2451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299791" y="2723322"/>
            <a:ext cx="1003852" cy="8301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0959785"/>
              </p:ext>
            </p:extLst>
          </p:nvPr>
        </p:nvGraphicFramePr>
        <p:xfrm>
          <a:off x="3396408" y="2557227"/>
          <a:ext cx="1008396" cy="93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3" name="ChemSketch" r:id="rId5" imgW="675720" imgH="626760" progId="ACD.ChemSketch.20">
                  <p:embed/>
                </p:oleObj>
              </mc:Choice>
              <mc:Fallback>
                <p:oleObj name="ChemSketch" r:id="rId5" imgW="675720" imgH="626760" progId="ACD.ChemSketch.20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96408" y="2557227"/>
                        <a:ext cx="1008396" cy="9350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424988" y="4814251"/>
            <a:ext cx="31983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Alkaline pH</a:t>
            </a:r>
          </a:p>
          <a:p>
            <a:r>
              <a:rPr lang="en-GB" sz="2200" dirty="0" smtClean="0"/>
              <a:t>Dried and reaction for 24h</a:t>
            </a:r>
          </a:p>
          <a:p>
            <a:r>
              <a:rPr lang="en-GB" sz="2200" dirty="0" smtClean="0"/>
              <a:t>Heating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9169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and subsequent polymerisation in the same conditions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912035"/>
              </p:ext>
            </p:extLst>
          </p:nvPr>
        </p:nvGraphicFramePr>
        <p:xfrm>
          <a:off x="1534651" y="1492989"/>
          <a:ext cx="9055509" cy="4455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0" name="ChemSketch" r:id="rId3" imgW="6953386" imgH="3416315" progId="ACD.ChemSketch.20">
                  <p:embed/>
                </p:oleObj>
              </mc:Choice>
              <mc:Fallback>
                <p:oleObj name="ChemSketch" r:id="rId3" imgW="6953386" imgH="3416315" progId="ACD.ChemSketch.20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651" y="1492989"/>
                        <a:ext cx="9055509" cy="44551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1"/>
          <p:cNvSpPr/>
          <p:nvPr/>
        </p:nvSpPr>
        <p:spPr>
          <a:xfrm>
            <a:off x="4813300" y="368300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85100" y="502523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334500" y="5369578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469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684482" y="4236501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9147" y="1496753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Polymerisation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766350" y="3888280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33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1081986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Urea on phosphorylation at pH 11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4963" t="2604" r="56501" b="43928"/>
          <a:stretch/>
        </p:blipFill>
        <p:spPr>
          <a:xfrm>
            <a:off x="1183529" y="1818532"/>
            <a:ext cx="1750980" cy="2347609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3884542"/>
              </p:ext>
            </p:extLst>
          </p:nvPr>
        </p:nvGraphicFramePr>
        <p:xfrm>
          <a:off x="5390086" y="1080496"/>
          <a:ext cx="1309687" cy="9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4" name="ChemSketch" r:id="rId4" imgW="587160" imgH="407520" progId="ACD.ChemSketch.20">
                  <p:embed/>
                </p:oleObj>
              </mc:Choice>
              <mc:Fallback>
                <p:oleObj name="ChemSketch" r:id="rId4" imgW="587160" imgH="40752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90086" y="1080496"/>
                        <a:ext cx="1309687" cy="90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334000" y="1003300"/>
            <a:ext cx="1427686" cy="1054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1921" y="4423212"/>
            <a:ext cx="1874197" cy="14458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4127" y="2287332"/>
            <a:ext cx="5565864" cy="35816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29614" y="2979968"/>
            <a:ext cx="2903067" cy="276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2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1081986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amino acids at alkaline pH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557" y="1195552"/>
            <a:ext cx="7792033" cy="45804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4963" t="2604" r="56501" b="43928"/>
          <a:stretch/>
        </p:blipFill>
        <p:spPr>
          <a:xfrm>
            <a:off x="898185" y="2727477"/>
            <a:ext cx="1750980" cy="23476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142707" y="5075086"/>
            <a:ext cx="1140056" cy="89769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42706" y="5347729"/>
            <a:ext cx="1140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</a:t>
            </a:r>
          </a:p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charged</a:t>
            </a: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38992" y="5075086"/>
            <a:ext cx="1235102" cy="89769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738991" y="5347729"/>
            <a:ext cx="11361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Positively</a:t>
            </a:r>
          </a:p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charged</a:t>
            </a: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85418" y="5075086"/>
            <a:ext cx="2084960" cy="89769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485417" y="5347729"/>
            <a:ext cx="1917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Hydrophobic side</a:t>
            </a:r>
          </a:p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chain</a:t>
            </a: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07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1081986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amino acids at alkaline pH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058" y="1555534"/>
            <a:ext cx="5153744" cy="405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6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 of molecular biology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527" y="1700728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526" y="3018167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5309" y="4367557"/>
            <a:ext cx="2241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Ex: enzymes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3" idx="2"/>
            <a:endCxn id="14" idx="0"/>
          </p:cNvCxnSpPr>
          <p:nvPr/>
        </p:nvCxnSpPr>
        <p:spPr>
          <a:xfrm flipH="1">
            <a:off x="6185970" y="2223948"/>
            <a:ext cx="1" cy="794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185968" y="3616708"/>
            <a:ext cx="1" cy="794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0" idx="1"/>
          </p:cNvCxnSpPr>
          <p:nvPr/>
        </p:nvCxnSpPr>
        <p:spPr>
          <a:xfrm flipV="1">
            <a:off x="6695514" y="1962255"/>
            <a:ext cx="1711887" cy="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07401" y="1762200"/>
            <a:ext cx="3403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Genetic information storage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7400" y="4441032"/>
            <a:ext cx="3403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Structures, chemical reaction catalysis ….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949514" y="4705538"/>
            <a:ext cx="14578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695514" y="3282871"/>
            <a:ext cx="1711887" cy="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07399" y="2968299"/>
            <a:ext cx="3403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Decode the genetic code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76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691270"/>
          </a:xfrm>
        </p:spPr>
        <p:txBody>
          <a:bodyPr>
            <a:normAutofit/>
          </a:bodyPr>
          <a:lstStyle/>
          <a:p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Reminders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 and the linked projects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Introduction on phosphorylation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modern Life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origins of Life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2’,3’-cyclic phosphate mononucleotides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reaction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80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of the 2’/3’phosphate end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1534651" y="1492989"/>
          <a:ext cx="9055509" cy="4455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4" name="ChemSketch" r:id="rId3" imgW="6953386" imgH="3416315" progId="ACD.ChemSketch.20">
                  <p:embed/>
                </p:oleObj>
              </mc:Choice>
              <mc:Fallback>
                <p:oleObj name="ChemSketch" r:id="rId3" imgW="6953386" imgH="3416315" progId="ACD.ChemSketch.20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651" y="1492989"/>
                        <a:ext cx="9055509" cy="44551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1"/>
          <p:cNvSpPr/>
          <p:nvPr/>
        </p:nvSpPr>
        <p:spPr>
          <a:xfrm>
            <a:off x="4813300" y="368300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85100" y="5025230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334500" y="5369578"/>
            <a:ext cx="622300" cy="619140"/>
          </a:xfrm>
          <a:prstGeom prst="ellipse">
            <a:avLst/>
          </a:prstGeom>
          <a:solidFill>
            <a:schemeClr val="accent6">
              <a:lumMod val="7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469538" y="2618086"/>
            <a:ext cx="683717" cy="696614"/>
          </a:xfrm>
          <a:prstGeom prst="ellipse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684482" y="4236501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9147" y="1496753"/>
            <a:ext cx="2432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Polymerisation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766350" y="3888280"/>
            <a:ext cx="682397" cy="348221"/>
          </a:xfrm>
          <a:prstGeom prst="ellipse">
            <a:avLst/>
          </a:prstGeom>
          <a:solidFill>
            <a:srgbClr val="8FAAD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6272049" y="4236501"/>
            <a:ext cx="1569182" cy="461665"/>
          </a:xfrm>
          <a:prstGeom prst="straightConnector1">
            <a:avLst/>
          </a:prstGeom>
          <a:ln w="28575">
            <a:solidFill>
              <a:srgbClr val="5DD00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358635"/>
              </p:ext>
            </p:extLst>
          </p:nvPr>
        </p:nvGraphicFramePr>
        <p:xfrm>
          <a:off x="6353802" y="4495105"/>
          <a:ext cx="1008396" cy="93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5" name="ChemSketch" r:id="rId5" imgW="675720" imgH="626760" progId="ACD.ChemSketch.20">
                  <p:embed/>
                </p:oleObj>
              </mc:Choice>
              <mc:Fallback>
                <p:oleObj name="ChemSketch" r:id="rId5" imgW="675720" imgH="626760" progId="ACD.ChemSketch.20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53802" y="4495105"/>
                        <a:ext cx="1008396" cy="9350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27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8195" y="1114932"/>
            <a:ext cx="8056665" cy="4715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1081986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amino acids at alkaline pH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0142707" y="5075086"/>
            <a:ext cx="1140056" cy="89769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42706" y="5347729"/>
            <a:ext cx="1140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</a:t>
            </a:r>
          </a:p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charged</a:t>
            </a: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38992" y="5075086"/>
            <a:ext cx="1235102" cy="89769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738991" y="5347729"/>
            <a:ext cx="11361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Positively</a:t>
            </a:r>
          </a:p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charged</a:t>
            </a: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85418" y="5075086"/>
            <a:ext cx="2084960" cy="89769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485417" y="5347729"/>
            <a:ext cx="1917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Hydrophobic side</a:t>
            </a:r>
          </a:p>
          <a:p>
            <a:r>
              <a:rPr lang="en-GB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chain</a:t>
            </a: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68" y="3100855"/>
            <a:ext cx="2637726" cy="22546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8795" t="17911" r="52362" b="62085"/>
          <a:stretch/>
        </p:blipFill>
        <p:spPr>
          <a:xfrm>
            <a:off x="1086803" y="1757464"/>
            <a:ext cx="1662340" cy="103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4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1081986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amino acids at alkaline pH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242" y="2143673"/>
            <a:ext cx="5201376" cy="351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9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1081986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valine at alkaline pH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68" y="3100855"/>
            <a:ext cx="2637726" cy="22546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8795" t="17911" r="52362" b="62085"/>
          <a:stretch/>
        </p:blipFill>
        <p:spPr>
          <a:xfrm>
            <a:off x="1086803" y="1757464"/>
            <a:ext cx="1662340" cy="10328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7823" y="1757465"/>
            <a:ext cx="6480773" cy="404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1081986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Bonus: phosphorylation and polymerisation of amino acids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" y="1876670"/>
            <a:ext cx="924054" cy="8478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262" y="1814748"/>
            <a:ext cx="876422" cy="9716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5816" y="4968319"/>
            <a:ext cx="2181529" cy="819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4341" y="1757855"/>
            <a:ext cx="1562318" cy="8383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0624" y="2779059"/>
            <a:ext cx="1619476" cy="10002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5816" y="3959426"/>
            <a:ext cx="1733792" cy="8287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7262" y="2947920"/>
            <a:ext cx="981212" cy="9812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19130" y="4006338"/>
            <a:ext cx="1257475" cy="10097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05481" y="1743301"/>
            <a:ext cx="2381582" cy="98121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907234" y="2300591"/>
            <a:ext cx="825592" cy="19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33998" y="2300591"/>
            <a:ext cx="825592" cy="19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591724" y="2300591"/>
            <a:ext cx="825592" cy="19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364513"/>
              </p:ext>
            </p:extLst>
          </p:nvPr>
        </p:nvGraphicFramePr>
        <p:xfrm>
          <a:off x="1936427" y="1506945"/>
          <a:ext cx="750640" cy="696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0" name="ChemSketch" r:id="rId12" imgW="675720" imgH="626760" progId="ACD.ChemSketch.20">
                  <p:embed/>
                </p:oleObj>
              </mc:Choice>
              <mc:Fallback>
                <p:oleObj name="ChemSketch" r:id="rId12" imgW="675720" imgH="626760" progId="ACD.ChemSketch.20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36427" y="1506945"/>
                        <a:ext cx="750640" cy="696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624045" y="6008083"/>
            <a:ext cx="1847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16921" y="6008083"/>
            <a:ext cx="1847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Dimerisation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36046" y="6008083"/>
            <a:ext cx="152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Trimerisation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37770" y="3082047"/>
            <a:ext cx="36830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Sibilska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Chen, Li and Yin, Life (2017)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37769" y="3590578"/>
            <a:ext cx="3683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Sibilska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Feng, Li and Yin, Origins of life and evolution of biosphere (2018)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937769" y="4349429"/>
            <a:ext cx="36830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Sawai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Orgel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J. Mol. </a:t>
            </a:r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Evol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(1975)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81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27264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62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Who came first 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527" y="1700728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526" y="3018167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5309" y="4367557"/>
            <a:ext cx="2241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Ex: enzymes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3" idx="2"/>
            <a:endCxn id="14" idx="0"/>
          </p:cNvCxnSpPr>
          <p:nvPr/>
        </p:nvCxnSpPr>
        <p:spPr>
          <a:xfrm flipH="1">
            <a:off x="6185970" y="2223948"/>
            <a:ext cx="1" cy="794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185968" y="3616708"/>
            <a:ext cx="1" cy="794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0" idx="1"/>
          </p:cNvCxnSpPr>
          <p:nvPr/>
        </p:nvCxnSpPr>
        <p:spPr>
          <a:xfrm flipV="1">
            <a:off x="6695514" y="1962255"/>
            <a:ext cx="1711887" cy="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07401" y="1762200"/>
            <a:ext cx="3403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Genetic information storage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7400" y="4441032"/>
            <a:ext cx="3403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Structures, chemical reaction catalysis ….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949514" y="4705538"/>
            <a:ext cx="14578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695514" y="3282871"/>
            <a:ext cx="1711887" cy="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07399" y="2968299"/>
            <a:ext cx="3403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Decode the genetic code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Curved Connector 17"/>
          <p:cNvCxnSpPr/>
          <p:nvPr/>
        </p:nvCxnSpPr>
        <p:spPr>
          <a:xfrm rot="10800000" flipV="1">
            <a:off x="5714527" y="1962337"/>
            <a:ext cx="1" cy="1317439"/>
          </a:xfrm>
          <a:prstGeom prst="curvedConnector3">
            <a:avLst>
              <a:gd name="adj1" fmla="val 2286010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14600" y="2257357"/>
            <a:ext cx="2964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 polymerisation by enzymes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urved Connector 24"/>
          <p:cNvCxnSpPr/>
          <p:nvPr/>
        </p:nvCxnSpPr>
        <p:spPr>
          <a:xfrm rot="10800000">
            <a:off x="3708401" y="2965243"/>
            <a:ext cx="1356909" cy="1879368"/>
          </a:xfrm>
          <a:prstGeom prst="curved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10800000" flipV="1">
            <a:off x="5427543" y="3324599"/>
            <a:ext cx="1" cy="1317439"/>
          </a:xfrm>
          <a:prstGeom prst="curvedConnector3">
            <a:avLst>
              <a:gd name="adj1" fmla="val 2286010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rot="8280000" flipH="1">
            <a:off x="6136842" y="2416544"/>
            <a:ext cx="1356909" cy="1879368"/>
          </a:xfrm>
          <a:prstGeom prst="curved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rot="10800000" flipH="1">
            <a:off x="6847749" y="3525889"/>
            <a:ext cx="1" cy="1317439"/>
          </a:xfrm>
          <a:prstGeom prst="curvedConnector3">
            <a:avLst>
              <a:gd name="adj1" fmla="val 22860100000"/>
            </a:avLst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32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RNA world hypothesis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527" y="1700728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526" y="3018167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5309" y="4367557"/>
            <a:ext cx="2241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</a:t>
            </a:r>
          </a:p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Ex: enzymes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3" idx="2"/>
            <a:endCxn id="14" idx="0"/>
          </p:cNvCxnSpPr>
          <p:nvPr/>
        </p:nvCxnSpPr>
        <p:spPr>
          <a:xfrm flipH="1">
            <a:off x="6185970" y="2223948"/>
            <a:ext cx="1" cy="794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185968" y="3616708"/>
            <a:ext cx="1" cy="794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0" idx="1"/>
          </p:cNvCxnSpPr>
          <p:nvPr/>
        </p:nvCxnSpPr>
        <p:spPr>
          <a:xfrm flipV="1">
            <a:off x="6695514" y="1962255"/>
            <a:ext cx="1711887" cy="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07401" y="1762200"/>
            <a:ext cx="3403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Genetic information storage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7400" y="4441032"/>
            <a:ext cx="3403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Structures, chemical reaction catalysis ….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949514" y="4705538"/>
            <a:ext cx="14578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695514" y="3282871"/>
            <a:ext cx="1711887" cy="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07399" y="2968299"/>
            <a:ext cx="3403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Decode the genetic code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14526" y="2992767"/>
            <a:ext cx="942887" cy="52322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799304" y="2135658"/>
            <a:ext cx="1569997" cy="81035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799304" y="3546508"/>
            <a:ext cx="1582694" cy="90722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458199" y="1762200"/>
            <a:ext cx="3213101" cy="37345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407399" y="4760685"/>
            <a:ext cx="2527301" cy="39989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Arrow 32"/>
          <p:cNvSpPr/>
          <p:nvPr/>
        </p:nvSpPr>
        <p:spPr>
          <a:xfrm>
            <a:off x="4394200" y="3087358"/>
            <a:ext cx="1016000" cy="328287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447800" y="2598967"/>
            <a:ext cx="28246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pre-life forms as RNA system capable of catalysing their own replication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376604" y="2553533"/>
            <a:ext cx="2850305" cy="1504683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89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00" y="6488668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Methods for the Physics of Early Evolution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45382" y="648866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January 26</a:t>
            </a:r>
            <a:r>
              <a:rPr lang="en-GB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7700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10515600" cy="4691270"/>
          </a:xfrm>
        </p:spPr>
        <p:txBody>
          <a:bodyPr>
            <a:normAutofit/>
          </a:bodyPr>
          <a:lstStyle/>
          <a:p>
            <a:r>
              <a:rPr lang="en-GB" sz="2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Reminders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dogma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 world hypothesis and the linked projects</a:t>
            </a:r>
            <a:br>
              <a:rPr lang="en-GB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2’,3’-cyclic phosphate 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Introduction on phosphorylation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modern Life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origins of Life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2’,3’-cyclic phosphate mononucleotides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Phosphorylation reaction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Recyclisation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38199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54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2212</Words>
  <Application>Microsoft Office PowerPoint</Application>
  <PresentationFormat>Widescreen</PresentationFormat>
  <Paragraphs>523</Paragraphs>
  <Slides>66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2" baseType="lpstr">
      <vt:lpstr>Arial</vt:lpstr>
      <vt:lpstr>Calibri</vt:lpstr>
      <vt:lpstr>Calibri Light</vt:lpstr>
      <vt:lpstr>Wingdings</vt:lpstr>
      <vt:lpstr>Office Theme</vt:lpstr>
      <vt:lpstr>ChemSketch</vt:lpstr>
      <vt:lpstr>Phosphorylation of 2’,3’-cyclic ribonucleotides and their recycling</vt:lpstr>
      <vt:lpstr>1. Reminders  Central dogma  RNA world hypothesis and the linked projects  2’,3’-cyclic phosphate nucleotides  2. Introduction on phosphorylation  In modern Life  In the origins of Life  3. 2’,3’-cyclic phosphate mononucleotides  Phosphorylation reaction  Recyclisation reaction </vt:lpstr>
      <vt:lpstr>1. Reminders  Central dogma  RNA world hypothesis and the linked projects  2’,3’-cyclic phosphate nucleotides  2. Introduction on phosphorylation  In modern Life  In the origins of Life  3. 2’,3’-cyclic phosphate mononucleotides  Phosphorylation reaction  Recyclisation </vt:lpstr>
      <vt:lpstr>Central dogma of molecular biology</vt:lpstr>
      <vt:lpstr>Central dogma of molecular biology</vt:lpstr>
      <vt:lpstr>Central dogma of molecular biology</vt:lpstr>
      <vt:lpstr>Who came first ?</vt:lpstr>
      <vt:lpstr>RNA world hypothesis</vt:lpstr>
      <vt:lpstr>1. Reminders  Central dogma  RNA world hypothesis and the linked projects  2’,3’-cyclic phosphate nucleotides  2. Introduction on phosphorylation  In modern Life  In the origins of Life  3. 2’,3’-cyclic phosphate mononucleotides  Phosphorylation reaction  Recyclisation </vt:lpstr>
      <vt:lpstr>RNA world hypothesis timeline</vt:lpstr>
      <vt:lpstr>RNA world hypothesis timeline</vt:lpstr>
      <vt:lpstr>RNA world hypothesis timeline</vt:lpstr>
      <vt:lpstr>RNA world hypothesis timeline</vt:lpstr>
      <vt:lpstr>RNA world hypothesis timeline</vt:lpstr>
      <vt:lpstr>RNA world hypothesis timeline</vt:lpstr>
      <vt:lpstr>What steps do we explore ?</vt:lpstr>
      <vt:lpstr>Some articles already published by the lab</vt:lpstr>
      <vt:lpstr>What steps do we explore ?</vt:lpstr>
      <vt:lpstr>1. Reminders  Central dogma  RNA world hypothesis and the linked projects  2’,3’-cyclic phosphate nucleotides  2. Introduction on phosphorylation  In modern Life  In the origins of Life  3. 2’,3’-cyclic phosphate mononucleotides  Phosphorylation reaction  Recyclisation </vt:lpstr>
      <vt:lpstr>Nucleotides and RNA structures</vt:lpstr>
      <vt:lpstr>Nucleotides and RNA structures</vt:lpstr>
      <vt:lpstr>Nucleotides and RNA structures</vt:lpstr>
      <vt:lpstr>Nucleotides and RNA structures</vt:lpstr>
      <vt:lpstr>Nucleotides and RNA structures</vt:lpstr>
      <vt:lpstr>Nucleotides and RNA structures</vt:lpstr>
      <vt:lpstr>RNA formation in the origins of life conditions</vt:lpstr>
      <vt:lpstr>Other possible nucleotide for RNA formation</vt:lpstr>
      <vt:lpstr>RNA formation by 2’,3’-cyclic polymerisation</vt:lpstr>
      <vt:lpstr>How to form the cyclic phosphate group ?</vt:lpstr>
      <vt:lpstr>How to form the cyclic phosphate group ?</vt:lpstr>
      <vt:lpstr>1. Reminders  Central dogma  RNA world hypothesis and the linked projects  2’,3’-cyclic phosphate nucleotides  2. Introduction on phosphorylation  In modern Life  In the origins of Life  3. 2’,3’-cyclic phosphate mononucleotides  Phosphorylation reaction  Recyclisation </vt:lpstr>
      <vt:lpstr>Phosphorylation in modern Life</vt:lpstr>
      <vt:lpstr>Phosphorylation in modern Life</vt:lpstr>
      <vt:lpstr>Phosphate-donating molecule in modern Life</vt:lpstr>
      <vt:lpstr>PowerPoint Presentation</vt:lpstr>
      <vt:lpstr>PowerPoint Presentation</vt:lpstr>
      <vt:lpstr>PowerPoint Presentation</vt:lpstr>
      <vt:lpstr>1. Reminders  Central dogma  RNA world hypothesis and the linked projects  2’,3’-cyclic phosphate nucleotides  2. Introduction on phosphorylation  In modern Life  In the origins of Life  3. 2’,3’-cyclic phosphate mononucleotides  Phosphorylation reaction  Recyclisation reaction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Reminders  Central dogma  RNA world hypothesis and the linked projects  2’,3’-cyclic phosphate nucleotides  2. Introduction on phosphorylation  In modern Life  In the origins of Life  3. 2’,3’-cyclic phosphate mononucleotides  Phosphorylation reaction  Recyclisation reaction </vt:lpstr>
      <vt:lpstr>2’,3’-cyclic phosphorylation</vt:lpstr>
      <vt:lpstr>2’,3’-cyclic phosphorylation</vt:lpstr>
      <vt:lpstr>Screening : product of phosphorylation</vt:lpstr>
      <vt:lpstr>Screening : product of phosphorylation</vt:lpstr>
      <vt:lpstr>Screening : pH and temperature with P1</vt:lpstr>
      <vt:lpstr>Screening : pH and temperature with TMP</vt:lpstr>
      <vt:lpstr>Screening : pH and temperature with TMP</vt:lpstr>
      <vt:lpstr>Phosphorylation and subsequent polymerisation in the same conditions</vt:lpstr>
      <vt:lpstr>Phosphorylation and subsequent polymerisation in the same conditions</vt:lpstr>
      <vt:lpstr>Effect of Urea on phosphorylation at pH 11</vt:lpstr>
      <vt:lpstr>Effect of amino acids at alkaline pH</vt:lpstr>
      <vt:lpstr>Effect of amino acids at alkaline pH</vt:lpstr>
      <vt:lpstr>1. Reminders  Central dogma  RNA world hypothesis and the linked projects  2’,3’-cyclic phosphate nucleotides  2. Introduction on phosphorylation  In modern Life  In the origins of Life  3. 2’,3’-cyclic phosphate mononucleotides  Phosphorylation reaction  Recyclisation reaction </vt:lpstr>
      <vt:lpstr>Recyclisation of the 2’/3’phosphate end</vt:lpstr>
      <vt:lpstr>Effect of amino acids at alkaline pH</vt:lpstr>
      <vt:lpstr>Effect of amino acids at alkaline pH</vt:lpstr>
      <vt:lpstr>Effect of valine at alkaline pH</vt:lpstr>
      <vt:lpstr>Bonus: phosphorylation and polymerisation of amino acids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Selective phosphorylation to 2’,3’-cyclic phosphate nucleotides and their subsequent polymerization</dc:title>
  <dc:creator>labuser</dc:creator>
  <cp:lastModifiedBy>labuser</cp:lastModifiedBy>
  <cp:revision>113</cp:revision>
  <dcterms:created xsi:type="dcterms:W3CDTF">2023-08-16T11:32:56Z</dcterms:created>
  <dcterms:modified xsi:type="dcterms:W3CDTF">2024-01-26T15:42:44Z</dcterms:modified>
</cp:coreProperties>
</file>