
<file path=[Content_Types].xml><?xml version="1.0" encoding="utf-8"?>
<Types xmlns="http://schemas.openxmlformats.org/package/2006/content-types">
  <Default Extension="emf" ContentType="image/x-emf"/>
  <Default Extension="jpg" ContentType="image/jpeg"/>
  <Default Extension="m4v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4" r:id="rId1"/>
    <p:sldMasterId id="2147483670" r:id="rId2"/>
    <p:sldMasterId id="2147483662" r:id="rId3"/>
    <p:sldMasterId id="2147483665" r:id="rId4"/>
    <p:sldMasterId id="2147483663" r:id="rId5"/>
  </p:sldMasterIdLst>
  <p:notesMasterIdLst>
    <p:notesMasterId r:id="rId22"/>
  </p:notesMasterIdLst>
  <p:handoutMasterIdLst>
    <p:handoutMasterId r:id="rId23"/>
  </p:handoutMasterIdLst>
  <p:sldIdLst>
    <p:sldId id="256" r:id="rId6"/>
    <p:sldId id="340" r:id="rId7"/>
    <p:sldId id="341" r:id="rId8"/>
    <p:sldId id="354" r:id="rId9"/>
    <p:sldId id="360" r:id="rId10"/>
    <p:sldId id="342" r:id="rId11"/>
    <p:sldId id="355" r:id="rId12"/>
    <p:sldId id="343" r:id="rId13"/>
    <p:sldId id="353" r:id="rId14"/>
    <p:sldId id="344" r:id="rId15"/>
    <p:sldId id="345" r:id="rId16"/>
    <p:sldId id="346" r:id="rId17"/>
    <p:sldId id="347" r:id="rId18"/>
    <p:sldId id="348" r:id="rId19"/>
    <p:sldId id="351" r:id="rId20"/>
    <p:sldId id="350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ristof Mast" initials="CM" lastIdx="0" clrIdx="0">
    <p:extLst>
      <p:ext uri="{19B8F6BF-5375-455C-9EA6-DF929625EA0E}">
        <p15:presenceInfo xmlns:p15="http://schemas.microsoft.com/office/powerpoint/2012/main" userId="dd9526a430bacf5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2321"/>
    <a:srgbClr val="616468"/>
    <a:srgbClr val="F18700"/>
    <a:srgbClr val="DC0D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6" autoAdjust="0"/>
    <p:restoredTop sz="77504" autoAdjust="0"/>
  </p:normalViewPr>
  <p:slideViewPr>
    <p:cSldViewPr snapToGrid="0" snapToObjects="1" showGuides="1">
      <p:cViewPr varScale="1">
        <p:scale>
          <a:sx n="104" d="100"/>
          <a:sy n="104" d="100"/>
        </p:scale>
        <p:origin x="1020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 showGuides="1">
      <p:cViewPr varScale="1">
        <p:scale>
          <a:sx n="66" d="100"/>
          <a:sy n="66" d="100"/>
        </p:scale>
        <p:origin x="3134" y="3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3D6EB26-41B6-4E19-83EC-E73738E8846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19D0FE7-2B93-4C58-A1DB-4617AFF6CC2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DFB590-A5F8-45EA-AB8E-CD3CA1FFE559}" type="datetimeFigureOut">
              <a:rPr lang="de-DE" smtClean="0">
                <a:latin typeface="Arial" panose="020B0604020202020204" pitchFamily="34" charset="0"/>
                <a:cs typeface="Arial" panose="020B0604020202020204" pitchFamily="34" charset="0"/>
              </a:rPr>
              <a:t>10.11.2023</a:t>
            </a:fld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3C6C06B4-579F-4E55-B0ED-E501BEC3061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2145B85-05F0-4185-9F6F-AE416F8A759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BA10E1-8931-4664-8B15-CAB9FC81E556}" type="slidenum">
              <a:rPr lang="de-DE" smtClean="0">
                <a:latin typeface="Arial" panose="020B0604020202020204" pitchFamily="34" charset="0"/>
                <a:cs typeface="Arial" panose="020B0604020202020204" pitchFamily="34" charset="0"/>
              </a:rPr>
              <a:t>‹Nr.›</a:t>
            </a:fld>
            <a:endParaRPr lang="de-D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088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1C3ABC7-27AC-6D40-86E4-0C355E54A764}" type="datetimeFigureOut">
              <a:rPr lang="de-DE" smtClean="0"/>
              <a:pPr/>
              <a:t>10.11.2023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E1CAD0D-262D-F145-A422-6EFA995C351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48633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070C52-851A-4518-BEFD-463444B3515A}" type="slidenum">
              <a:rPr lang="de-DE" altLang="de-DE" smtClean="0"/>
              <a:pPr>
                <a:defRPr/>
              </a:pPr>
              <a:t>2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98077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AD0D-262D-F145-A422-6EFA995C3514}" type="slidenum">
              <a:rPr lang="de-DE" smtClean="0"/>
              <a:pPr/>
              <a:t>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84355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AD0D-262D-F145-A422-6EFA995C3514}" type="slidenum">
              <a:rPr lang="de-DE" smtClean="0"/>
              <a:pPr/>
              <a:t>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940811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err="1"/>
              <a:t>Explain</a:t>
            </a:r>
            <a:r>
              <a:rPr lang="de-DE" dirty="0"/>
              <a:t> TIRF + 2nd </a:t>
            </a:r>
            <a:r>
              <a:rPr lang="de-DE" dirty="0" err="1"/>
              <a:t>figure</a:t>
            </a:r>
            <a:r>
              <a:rPr lang="de-DE" dirty="0"/>
              <a:t> b)</a:t>
            </a:r>
            <a:r>
              <a:rPr lang="de-DE" baseline="0" dirty="0"/>
              <a:t> </a:t>
            </a:r>
            <a:r>
              <a:rPr lang="de-DE" baseline="0" dirty="0" err="1"/>
              <a:t>movement</a:t>
            </a:r>
            <a:r>
              <a:rPr lang="de-DE" baseline="0" dirty="0"/>
              <a:t> </a:t>
            </a:r>
            <a:r>
              <a:rPr lang="de-DE" baseline="0" dirty="0" err="1"/>
              <a:t>ov</a:t>
            </a:r>
            <a:r>
              <a:rPr lang="de-DE" baseline="0" dirty="0"/>
              <a:t> </a:t>
            </a:r>
            <a:r>
              <a:rPr lang="de-DE" baseline="0" dirty="0" err="1"/>
              <a:t>beads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AD0D-262D-F145-A422-6EFA995C3514}" type="slidenum">
              <a:rPr lang="de-DE" smtClean="0"/>
              <a:pPr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4420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LM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F51A07C-FE1A-F540-8B1D-0E34068DA5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4000"/>
          </a:blip>
          <a:srcRect t="8872" b="1720"/>
          <a:stretch/>
        </p:blipFill>
        <p:spPr>
          <a:xfrm>
            <a:off x="10963933" y="449575"/>
            <a:ext cx="776688" cy="8064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7533C79E-54DD-6F46-82D1-830E85DABCAD}"/>
              </a:ext>
            </a:extLst>
          </p:cNvPr>
          <p:cNvSpPr txBox="1"/>
          <p:nvPr userDrawn="1"/>
        </p:nvSpPr>
        <p:spPr>
          <a:xfrm>
            <a:off x="4006545" y="431809"/>
            <a:ext cx="184731" cy="409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060" dirty="0"/>
          </a:p>
        </p:txBody>
      </p:sp>
      <p:sp>
        <p:nvSpPr>
          <p:cNvPr id="10" name="Textplatzhalter 4">
            <a:extLst>
              <a:ext uri="{FF2B5EF4-FFF2-40B4-BE49-F238E27FC236}">
                <a16:creationId xmlns:a16="http://schemas.microsoft.com/office/drawing/2014/main" id="{32C0B7F7-E1DB-3246-A459-8E85B8A521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6400" y="5184000"/>
            <a:ext cx="4509913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ts val="1800"/>
              </a:lnSpc>
              <a:spcBef>
                <a:spcPts val="0"/>
              </a:spcBef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Untertitel</a:t>
            </a:r>
          </a:p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00.00.2020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82BFC629-71E6-471E-8487-188A0F977C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3" y="2189713"/>
            <a:ext cx="4513400" cy="1463042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B23C141-9C08-4C77-B8A1-5F3A1981A0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86000" y="440471"/>
            <a:ext cx="7720013" cy="80645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680" b="1" cap="all" spc="80" baseline="0"/>
            </a:lvl1pPr>
          </a:lstStyle>
          <a:p>
            <a:pPr lvl="0"/>
            <a:r>
              <a:rPr lang="de-DE" dirty="0"/>
              <a:t>Überschrift / Titel / Einrichtung XY</a:t>
            </a:r>
          </a:p>
        </p:txBody>
      </p:sp>
      <p:pic>
        <p:nvPicPr>
          <p:cNvPr id="11" name="Bildplatzhalter 11">
            <a:extLst>
              <a:ext uri="{FF2B5EF4-FFF2-40B4-BE49-F238E27FC236}">
                <a16:creationId xmlns:a16="http://schemas.microsoft.com/office/drawing/2014/main" id="{78077E49-BB75-47DD-A564-32F635D2129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t="5" b="5"/>
          <a:stretch>
            <a:fillRect/>
          </a:stretch>
        </p:blipFill>
        <p:spPr>
          <a:xfrm>
            <a:off x="5372100" y="1493641"/>
            <a:ext cx="6819900" cy="5373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013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F2973FF0-2276-5A4B-B95B-42413B8BD4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400" y="6426773"/>
            <a:ext cx="720000" cy="27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algn="l"/>
            <a:fld id="{3889EAAA-2A39-E347-B0AA-909793490C0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3A6560-2FDE-481D-9A8E-1866470D9A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80491" y="444249"/>
            <a:ext cx="9577019" cy="104298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200" b="1"/>
            </a:lvl1pPr>
          </a:lstStyle>
          <a:p>
            <a:r>
              <a:rPr lang="de-DE" dirty="0"/>
              <a:t>Seitentitel mit einer Zeile oder</a:t>
            </a:r>
            <a:br>
              <a:rPr lang="de-DE" dirty="0"/>
            </a:br>
            <a:r>
              <a:rPr lang="de-DE" dirty="0"/>
              <a:t>maximal zwei Zeilen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5E4071A-44EF-49AA-BAC4-8488C57EBC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486" y="1493101"/>
            <a:ext cx="10166228" cy="9382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80"/>
              </a:lnSpc>
              <a:spcBef>
                <a:spcPts val="0"/>
              </a:spcBef>
              <a:buNone/>
              <a:defRPr sz="1900">
                <a:solidFill>
                  <a:srgbClr val="616468"/>
                </a:solidFill>
              </a:defRPr>
            </a:lvl1pPr>
            <a:lvl2pPr marL="407778" indent="0">
              <a:buNone/>
              <a:defRPr sz="1900">
                <a:solidFill>
                  <a:schemeClr val="tx2"/>
                </a:solidFill>
              </a:defRPr>
            </a:lvl2pPr>
            <a:lvl3pPr marL="815557" indent="0">
              <a:buNone/>
              <a:defRPr>
                <a:solidFill>
                  <a:schemeClr val="tx2"/>
                </a:solidFill>
              </a:defRPr>
            </a:lvl3pPr>
            <a:lvl4pPr marL="1223335" indent="0">
              <a:buNone/>
              <a:defRPr>
                <a:solidFill>
                  <a:schemeClr val="tx2"/>
                </a:solidFill>
              </a:defRPr>
            </a:lvl4pPr>
            <a:lvl5pPr marL="1631113" indent="0">
              <a:buNone/>
              <a:defRPr>
                <a:solidFill>
                  <a:schemeClr val="tx2"/>
                </a:solidFill>
              </a:defRPr>
            </a:lvl5pPr>
          </a:lstStyle>
          <a:p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Ne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quatur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? Quam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incipietur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accaepe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lenduciae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Itae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voluptatem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facepelita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dolupta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pore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pos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venti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blanien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tionsec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tempellabor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magnam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soloreria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quevoluptaturi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dolores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earis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dolute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vendae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nobis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ipsam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lab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ium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as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acculliqui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di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tecte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es quam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ressi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ulparis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apeliqui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ipiet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modio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. 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CC99ED17-8C0B-4A38-8622-48A70F4A88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6684" y="2635982"/>
            <a:ext cx="10166228" cy="2859210"/>
          </a:xfrm>
          <a:prstGeom prst="rect">
            <a:avLst/>
          </a:prstGeom>
        </p:spPr>
        <p:txBody>
          <a:bodyPr/>
          <a:lstStyle>
            <a:lvl1pPr marL="324000" indent="-324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"/>
              <a:defRPr sz="1900">
                <a:solidFill>
                  <a:srgbClr val="616468"/>
                </a:solidFill>
                <a:latin typeface="+mn-lt"/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1900">
                <a:solidFill>
                  <a:srgbClr val="616468"/>
                </a:solidFill>
              </a:defRPr>
            </a:lvl2pPr>
          </a:lstStyle>
          <a:p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Itaquas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sitiam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vent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fuga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.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Pelit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laut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pliciis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rem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reptatio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beatem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illestius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consecabo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.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Offici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con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re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pedi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omnis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essi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sinci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totae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perit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quamet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aut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liscium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landia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quiasit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iuntur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.</a:t>
            </a:r>
          </a:p>
          <a:p>
            <a:pPr lvl="1"/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iuntur</a:t>
            </a:r>
            <a:endParaRPr lang="de-DE" dirty="0">
              <a:solidFill>
                <a:srgbClr val="2F2F2F"/>
              </a:solidFill>
              <a:latin typeface="Arial" panose="020B0604020202020204" pitchFamily="34" charset="0"/>
            </a:endParaRPr>
          </a:p>
          <a:p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Quunda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doloreste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volore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volores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maximus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eatur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sapicipici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ab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ium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non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nullori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dis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mos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autem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doluptassi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saniscitate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consequi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audae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simporem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si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venim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fugia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voloreptae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res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eturiam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aut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quiae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coribus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.</a:t>
            </a:r>
          </a:p>
          <a:p>
            <a:pPr lvl="1"/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iuntur</a:t>
            </a:r>
            <a:endParaRPr lang="de-DE" dirty="0">
              <a:solidFill>
                <a:srgbClr val="2F2F2F"/>
              </a:solidFill>
              <a:latin typeface="Arial" panose="020B0604020202020204" pitchFamily="34" charset="0"/>
            </a:endParaRPr>
          </a:p>
          <a:p>
            <a:pPr lvl="0">
              <a:defRPr/>
            </a:pP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Ucia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sam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quid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quo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doles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sequias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rat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facersp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edissuntotas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et,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nis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di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berum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verore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,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sequas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represcium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faccabo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.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Adistis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dolor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atur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aliquatem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quo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modis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accaecum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nossunt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,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ipsam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ratiam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,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voluptur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?</a:t>
            </a:r>
          </a:p>
          <a:p>
            <a:pPr lvl="1">
              <a:defRPr/>
            </a:pP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iuntur</a:t>
            </a:r>
            <a:endParaRPr lang="de-DE" dirty="0">
              <a:solidFill>
                <a:srgbClr val="2F2F2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513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arb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F2973FF0-2276-5A4B-B95B-42413B8BD4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400" y="6426773"/>
            <a:ext cx="720000" cy="27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algn="l"/>
            <a:fld id="{3889EAAA-2A39-E347-B0AA-909793490C0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2" name="Rechteck 51">
            <a:extLst>
              <a:ext uri="{FF2B5EF4-FFF2-40B4-BE49-F238E27FC236}">
                <a16:creationId xmlns:a16="http://schemas.microsoft.com/office/drawing/2014/main" id="{FF3871DC-3AE6-0046-9798-2B74B19887B1}"/>
              </a:ext>
            </a:extLst>
          </p:cNvPr>
          <p:cNvSpPr/>
          <p:nvPr userDrawn="1"/>
        </p:nvSpPr>
        <p:spPr>
          <a:xfrm>
            <a:off x="442800" y="1484313"/>
            <a:ext cx="832193" cy="685829"/>
          </a:xfrm>
          <a:prstGeom prst="rect">
            <a:avLst/>
          </a:prstGeom>
          <a:solidFill>
            <a:schemeClr val="tx1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R 0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G 136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B 58</a:t>
            </a:r>
            <a:endParaRPr lang="de-DE" sz="915" baseline="0" dirty="0">
              <a:solidFill>
                <a:schemeClr val="bg1"/>
              </a:solidFill>
              <a:effectLst/>
              <a:latin typeface="LMU CompatilFact" panose="02000500060000020003" pitchFamily="2" charset="0"/>
            </a:endParaRPr>
          </a:p>
        </p:txBody>
      </p:sp>
      <p:sp>
        <p:nvSpPr>
          <p:cNvPr id="53" name="Rechteck 52">
            <a:extLst>
              <a:ext uri="{FF2B5EF4-FFF2-40B4-BE49-F238E27FC236}">
                <a16:creationId xmlns:a16="http://schemas.microsoft.com/office/drawing/2014/main" id="{323A9624-D6DE-C345-9C75-F17A8B2EFEFC}"/>
              </a:ext>
            </a:extLst>
          </p:cNvPr>
          <p:cNvSpPr/>
          <p:nvPr userDrawn="1"/>
        </p:nvSpPr>
        <p:spPr>
          <a:xfrm>
            <a:off x="2820756" y="1484313"/>
            <a:ext cx="832193" cy="685829"/>
          </a:xfrm>
          <a:prstGeom prst="rect">
            <a:avLst/>
          </a:prstGeom>
          <a:solidFill>
            <a:schemeClr val="bg1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915" b="1" baseline="0" dirty="0">
                <a:solidFill>
                  <a:schemeClr val="tx2"/>
                </a:solidFill>
                <a:effectLst/>
                <a:latin typeface="LMU CompatilFact" panose="02000500060000020003" pitchFamily="2" charset="0"/>
              </a:rPr>
              <a:t>R 255</a:t>
            </a:r>
          </a:p>
          <a:p>
            <a:r>
              <a:rPr lang="de-DE" sz="915" b="1" baseline="0" dirty="0">
                <a:solidFill>
                  <a:schemeClr val="tx2"/>
                </a:solidFill>
                <a:effectLst/>
                <a:latin typeface="LMU CompatilFact" panose="02000500060000020003" pitchFamily="2" charset="0"/>
              </a:rPr>
              <a:t>G 255</a:t>
            </a:r>
          </a:p>
          <a:p>
            <a:r>
              <a:rPr lang="de-DE" sz="915" b="1" baseline="0" dirty="0">
                <a:solidFill>
                  <a:schemeClr val="tx2"/>
                </a:solidFill>
                <a:effectLst/>
                <a:latin typeface="LMU CompatilFact" panose="02000500060000020003" pitchFamily="2" charset="0"/>
              </a:rPr>
              <a:t>B 255</a:t>
            </a:r>
            <a:endParaRPr lang="de-DE" sz="915" baseline="0" dirty="0">
              <a:solidFill>
                <a:schemeClr val="tx2"/>
              </a:solidFill>
              <a:effectLst/>
              <a:latin typeface="LMU CompatilFact" panose="02000500060000020003" pitchFamily="2" charset="0"/>
            </a:endParaRPr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7699AD87-10CD-5C43-A6B2-3E71A6C1E6A5}"/>
              </a:ext>
            </a:extLst>
          </p:cNvPr>
          <p:cNvSpPr/>
          <p:nvPr userDrawn="1"/>
        </p:nvSpPr>
        <p:spPr>
          <a:xfrm>
            <a:off x="1631778" y="1484313"/>
            <a:ext cx="832193" cy="685829"/>
          </a:xfrm>
          <a:prstGeom prst="rect">
            <a:avLst/>
          </a:prstGeom>
          <a:solidFill>
            <a:schemeClr val="tx2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R 35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G 35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B 35</a:t>
            </a:r>
            <a:endParaRPr lang="de-DE" sz="915" baseline="0" dirty="0">
              <a:solidFill>
                <a:schemeClr val="bg1"/>
              </a:solidFill>
              <a:effectLst/>
              <a:latin typeface="LMU CompatilFact" panose="02000500060000020003" pitchFamily="2" charset="0"/>
            </a:endParaRPr>
          </a:p>
        </p:txBody>
      </p:sp>
      <p:sp>
        <p:nvSpPr>
          <p:cNvPr id="55" name="Rechteck 54">
            <a:extLst>
              <a:ext uri="{FF2B5EF4-FFF2-40B4-BE49-F238E27FC236}">
                <a16:creationId xmlns:a16="http://schemas.microsoft.com/office/drawing/2014/main" id="{7E6E40C0-B5CF-3040-971F-4D8BB55D0746}"/>
              </a:ext>
            </a:extLst>
          </p:cNvPr>
          <p:cNvSpPr/>
          <p:nvPr userDrawn="1"/>
        </p:nvSpPr>
        <p:spPr>
          <a:xfrm>
            <a:off x="442802" y="2240393"/>
            <a:ext cx="832193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800" b="1" baseline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LMU Grün </a:t>
            </a:r>
            <a:br>
              <a:rPr lang="de-DE" sz="800" b="1" baseline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</a:br>
            <a:endParaRPr lang="de-DE" sz="800" baseline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6" name="Rechteck 55">
            <a:extLst>
              <a:ext uri="{FF2B5EF4-FFF2-40B4-BE49-F238E27FC236}">
                <a16:creationId xmlns:a16="http://schemas.microsoft.com/office/drawing/2014/main" id="{5A2A488E-BCE0-BB4B-959A-3AC0A2CF9AFD}"/>
              </a:ext>
            </a:extLst>
          </p:cNvPr>
          <p:cNvSpPr/>
          <p:nvPr userDrawn="1"/>
        </p:nvSpPr>
        <p:spPr>
          <a:xfrm>
            <a:off x="442800" y="3144823"/>
            <a:ext cx="607189" cy="500399"/>
          </a:xfrm>
          <a:prstGeom prst="rect">
            <a:avLst/>
          </a:prstGeom>
          <a:solidFill>
            <a:schemeClr val="bg2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R 98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G 100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B 104</a:t>
            </a:r>
            <a:endParaRPr lang="de-DE" sz="915" baseline="0" dirty="0">
              <a:solidFill>
                <a:schemeClr val="bg1"/>
              </a:solidFill>
              <a:effectLst/>
              <a:latin typeface="LMU CompatilFact" panose="02000500060000020003" pitchFamily="2" charset="0"/>
            </a:endParaRPr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BAF76B9D-1CB6-774E-B88E-0CACB598FEF6}"/>
              </a:ext>
            </a:extLst>
          </p:cNvPr>
          <p:cNvSpPr/>
          <p:nvPr userDrawn="1"/>
        </p:nvSpPr>
        <p:spPr>
          <a:xfrm>
            <a:off x="2177818" y="3144823"/>
            <a:ext cx="607189" cy="500399"/>
          </a:xfrm>
          <a:prstGeom prst="rect">
            <a:avLst/>
          </a:prstGeom>
          <a:solidFill>
            <a:schemeClr val="accent2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R 230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G 230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B 231</a:t>
            </a:r>
            <a:endParaRPr lang="de-DE" sz="915" baseline="0" dirty="0">
              <a:solidFill>
                <a:schemeClr val="bg1"/>
              </a:solidFill>
              <a:effectLst/>
              <a:latin typeface="LMU CompatilFact" panose="02000500060000020003" pitchFamily="2" charset="0"/>
            </a:endParaRPr>
          </a:p>
        </p:txBody>
      </p:sp>
      <p:sp>
        <p:nvSpPr>
          <p:cNvPr id="58" name="Rechteck 57">
            <a:extLst>
              <a:ext uri="{FF2B5EF4-FFF2-40B4-BE49-F238E27FC236}">
                <a16:creationId xmlns:a16="http://schemas.microsoft.com/office/drawing/2014/main" id="{D45CC143-00CB-E043-9C6B-880F634668A7}"/>
              </a:ext>
            </a:extLst>
          </p:cNvPr>
          <p:cNvSpPr/>
          <p:nvPr userDrawn="1"/>
        </p:nvSpPr>
        <p:spPr>
          <a:xfrm>
            <a:off x="1310310" y="3144823"/>
            <a:ext cx="607189" cy="500399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R 192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G 193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B 195</a:t>
            </a:r>
            <a:endParaRPr lang="de-DE" sz="915" baseline="0" dirty="0">
              <a:solidFill>
                <a:schemeClr val="bg1"/>
              </a:solidFill>
              <a:effectLst/>
              <a:latin typeface="LMU CompatilFact" panose="02000500060000020003" pitchFamily="2" charset="0"/>
            </a:endParaRPr>
          </a:p>
        </p:txBody>
      </p:sp>
      <p:sp>
        <p:nvSpPr>
          <p:cNvPr id="59" name="Rechteck 58">
            <a:extLst>
              <a:ext uri="{FF2B5EF4-FFF2-40B4-BE49-F238E27FC236}">
                <a16:creationId xmlns:a16="http://schemas.microsoft.com/office/drawing/2014/main" id="{C2788AA0-4D28-CA47-A881-1819C9B7F2B2}"/>
              </a:ext>
            </a:extLst>
          </p:cNvPr>
          <p:cNvSpPr/>
          <p:nvPr userDrawn="1"/>
        </p:nvSpPr>
        <p:spPr>
          <a:xfrm>
            <a:off x="3045759" y="3144823"/>
            <a:ext cx="607189" cy="500399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915" b="1" baseline="0" dirty="0">
                <a:solidFill>
                  <a:schemeClr val="tx2"/>
                </a:solidFill>
                <a:effectLst/>
                <a:latin typeface="LMU CompatilFact" panose="02000500060000020003" pitchFamily="2" charset="0"/>
              </a:rPr>
              <a:t>R 245</a:t>
            </a:r>
          </a:p>
          <a:p>
            <a:r>
              <a:rPr lang="de-DE" sz="915" b="1" baseline="0" dirty="0">
                <a:solidFill>
                  <a:schemeClr val="tx2"/>
                </a:solidFill>
                <a:effectLst/>
                <a:latin typeface="LMU CompatilFact" panose="02000500060000020003" pitchFamily="2" charset="0"/>
              </a:rPr>
              <a:t>G 245</a:t>
            </a:r>
          </a:p>
          <a:p>
            <a:r>
              <a:rPr lang="de-DE" sz="915" b="1" baseline="0" dirty="0">
                <a:solidFill>
                  <a:schemeClr val="tx2"/>
                </a:solidFill>
                <a:effectLst/>
                <a:latin typeface="LMU CompatilFact" panose="02000500060000020003" pitchFamily="2" charset="0"/>
              </a:rPr>
              <a:t>B 245</a:t>
            </a:r>
            <a:endParaRPr lang="de-DE" sz="915" baseline="0" dirty="0">
              <a:solidFill>
                <a:schemeClr val="tx2"/>
              </a:solidFill>
              <a:effectLst/>
              <a:latin typeface="LMU CompatilFact" panose="02000500060000020003" pitchFamily="2" charset="0"/>
            </a:endParaRPr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20A40CC5-176B-9442-82E4-408CAB2349BC}"/>
              </a:ext>
            </a:extLst>
          </p:cNvPr>
          <p:cNvSpPr/>
          <p:nvPr userDrawn="1"/>
        </p:nvSpPr>
        <p:spPr>
          <a:xfrm>
            <a:off x="442802" y="3750534"/>
            <a:ext cx="607188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800" b="1" baseline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Sekundär Dunkelgrau</a:t>
            </a:r>
            <a:endParaRPr lang="de-DE" sz="800" baseline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1" name="Rechteck 60">
            <a:extLst>
              <a:ext uri="{FF2B5EF4-FFF2-40B4-BE49-F238E27FC236}">
                <a16:creationId xmlns:a16="http://schemas.microsoft.com/office/drawing/2014/main" id="{FA56A28D-A369-AD4B-AF9B-25C454F18A4E}"/>
              </a:ext>
            </a:extLst>
          </p:cNvPr>
          <p:cNvSpPr/>
          <p:nvPr userDrawn="1"/>
        </p:nvSpPr>
        <p:spPr>
          <a:xfrm>
            <a:off x="1310310" y="3750534"/>
            <a:ext cx="607188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800" b="1" baseline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Sekundär Mittelgrau</a:t>
            </a:r>
            <a:endParaRPr lang="de-DE" sz="800" baseline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2" name="Rechteck 61">
            <a:extLst>
              <a:ext uri="{FF2B5EF4-FFF2-40B4-BE49-F238E27FC236}">
                <a16:creationId xmlns:a16="http://schemas.microsoft.com/office/drawing/2014/main" id="{7EF2EF5B-E92A-5D4A-8161-D33FFACE7341}"/>
              </a:ext>
            </a:extLst>
          </p:cNvPr>
          <p:cNvSpPr/>
          <p:nvPr userDrawn="1"/>
        </p:nvSpPr>
        <p:spPr>
          <a:xfrm>
            <a:off x="2187234" y="3750534"/>
            <a:ext cx="607188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800" b="1" baseline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Sekundär Hellgrau</a:t>
            </a:r>
            <a:endParaRPr lang="de-DE" sz="800" baseline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3" name="Rechteck 62">
            <a:extLst>
              <a:ext uri="{FF2B5EF4-FFF2-40B4-BE49-F238E27FC236}">
                <a16:creationId xmlns:a16="http://schemas.microsoft.com/office/drawing/2014/main" id="{14B21CFC-1C2A-AD4E-82DE-A68CEF4308BE}"/>
              </a:ext>
            </a:extLst>
          </p:cNvPr>
          <p:cNvSpPr/>
          <p:nvPr userDrawn="1"/>
        </p:nvSpPr>
        <p:spPr>
          <a:xfrm>
            <a:off x="3048909" y="3750534"/>
            <a:ext cx="607188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800" b="1" baseline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Sekundär Lichtgrau</a:t>
            </a:r>
            <a:endParaRPr lang="de-DE" sz="800" baseline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4" name="Rechteck 63">
            <a:extLst>
              <a:ext uri="{FF2B5EF4-FFF2-40B4-BE49-F238E27FC236}">
                <a16:creationId xmlns:a16="http://schemas.microsoft.com/office/drawing/2014/main" id="{C73389B4-7374-AB43-B9CD-0CA5B6ED4B02}"/>
              </a:ext>
            </a:extLst>
          </p:cNvPr>
          <p:cNvSpPr/>
          <p:nvPr userDrawn="1"/>
        </p:nvSpPr>
        <p:spPr>
          <a:xfrm>
            <a:off x="1617118" y="2240392"/>
            <a:ext cx="832193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800" b="1" baseline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Schwarz</a:t>
            </a:r>
            <a:endParaRPr lang="de-DE" sz="800" baseline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5" name="Rechteck 64">
            <a:extLst>
              <a:ext uri="{FF2B5EF4-FFF2-40B4-BE49-F238E27FC236}">
                <a16:creationId xmlns:a16="http://schemas.microsoft.com/office/drawing/2014/main" id="{A8E62580-B452-9141-99B8-14D406341FD8}"/>
              </a:ext>
            </a:extLst>
          </p:cNvPr>
          <p:cNvSpPr/>
          <p:nvPr userDrawn="1"/>
        </p:nvSpPr>
        <p:spPr>
          <a:xfrm>
            <a:off x="2821937" y="2240392"/>
            <a:ext cx="832193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800" b="1" baseline="0" dirty="0" err="1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Weiss</a:t>
            </a:r>
            <a:endParaRPr lang="de-DE" sz="800" baseline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6" name="Rechteck 65">
            <a:extLst>
              <a:ext uri="{FF2B5EF4-FFF2-40B4-BE49-F238E27FC236}">
                <a16:creationId xmlns:a16="http://schemas.microsoft.com/office/drawing/2014/main" id="{5C5DB8B7-067A-624F-90A9-5FE69A8819FA}"/>
              </a:ext>
            </a:extLst>
          </p:cNvPr>
          <p:cNvSpPr/>
          <p:nvPr userDrawn="1"/>
        </p:nvSpPr>
        <p:spPr>
          <a:xfrm>
            <a:off x="4619182" y="1485446"/>
            <a:ext cx="607189" cy="500399"/>
          </a:xfrm>
          <a:prstGeom prst="rect">
            <a:avLst/>
          </a:prstGeom>
          <a:solidFill>
            <a:schemeClr val="accent4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R 15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G 25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B 135</a:t>
            </a:r>
            <a:endParaRPr lang="de-DE" sz="915" baseline="0" dirty="0">
              <a:solidFill>
                <a:schemeClr val="bg1"/>
              </a:solidFill>
              <a:effectLst/>
              <a:latin typeface="LMU CompatilFact" panose="02000500060000020003" pitchFamily="2" charset="0"/>
            </a:endParaRPr>
          </a:p>
        </p:txBody>
      </p:sp>
      <p:sp>
        <p:nvSpPr>
          <p:cNvPr id="67" name="Rechteck 66">
            <a:extLst>
              <a:ext uri="{FF2B5EF4-FFF2-40B4-BE49-F238E27FC236}">
                <a16:creationId xmlns:a16="http://schemas.microsoft.com/office/drawing/2014/main" id="{1A10FA4C-181C-BD41-AD4E-730F52457796}"/>
              </a:ext>
            </a:extLst>
          </p:cNvPr>
          <p:cNvSpPr/>
          <p:nvPr userDrawn="1"/>
        </p:nvSpPr>
        <p:spPr>
          <a:xfrm>
            <a:off x="6354200" y="1485446"/>
            <a:ext cx="607189" cy="500399"/>
          </a:xfrm>
          <a:prstGeom prst="rect">
            <a:avLst/>
          </a:prstGeom>
          <a:solidFill>
            <a:schemeClr val="accent6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R 140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G 64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B 145</a:t>
            </a:r>
            <a:endParaRPr lang="de-DE" sz="915" baseline="0" dirty="0">
              <a:solidFill>
                <a:schemeClr val="bg1"/>
              </a:solidFill>
              <a:effectLst/>
              <a:latin typeface="LMU CompatilFact" panose="02000500060000020003" pitchFamily="2" charset="0"/>
            </a:endParaRPr>
          </a:p>
        </p:txBody>
      </p:sp>
      <p:sp>
        <p:nvSpPr>
          <p:cNvPr id="68" name="Rechteck 67">
            <a:extLst>
              <a:ext uri="{FF2B5EF4-FFF2-40B4-BE49-F238E27FC236}">
                <a16:creationId xmlns:a16="http://schemas.microsoft.com/office/drawing/2014/main" id="{A2466A38-6ECC-DF4F-869F-B98502E2D6A6}"/>
              </a:ext>
            </a:extLst>
          </p:cNvPr>
          <p:cNvSpPr/>
          <p:nvPr userDrawn="1"/>
        </p:nvSpPr>
        <p:spPr>
          <a:xfrm>
            <a:off x="5486692" y="1485446"/>
            <a:ext cx="607189" cy="500399"/>
          </a:xfrm>
          <a:prstGeom prst="rect">
            <a:avLst/>
          </a:prstGeom>
          <a:solidFill>
            <a:schemeClr val="accent5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R 100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G 59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B 227</a:t>
            </a:r>
            <a:endParaRPr lang="de-DE" sz="915" baseline="0" dirty="0">
              <a:solidFill>
                <a:schemeClr val="bg1"/>
              </a:solidFill>
              <a:effectLst/>
              <a:latin typeface="LMU CompatilFact" panose="02000500060000020003" pitchFamily="2" charset="0"/>
            </a:endParaRPr>
          </a:p>
        </p:txBody>
      </p:sp>
      <p:sp>
        <p:nvSpPr>
          <p:cNvPr id="69" name="Rechteck 68">
            <a:extLst>
              <a:ext uri="{FF2B5EF4-FFF2-40B4-BE49-F238E27FC236}">
                <a16:creationId xmlns:a16="http://schemas.microsoft.com/office/drawing/2014/main" id="{59F62C27-0EB2-5442-90B6-6A8F0C17931E}"/>
              </a:ext>
            </a:extLst>
          </p:cNvPr>
          <p:cNvSpPr/>
          <p:nvPr userDrawn="1"/>
        </p:nvSpPr>
        <p:spPr>
          <a:xfrm>
            <a:off x="7222141" y="1485446"/>
            <a:ext cx="607189" cy="500399"/>
          </a:xfrm>
          <a:prstGeom prst="rect">
            <a:avLst/>
          </a:prstGeom>
          <a:solidFill>
            <a:srgbClr val="DC0D15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R 215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G 25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B 25</a:t>
            </a:r>
            <a:endParaRPr lang="de-DE" sz="915" baseline="0" dirty="0">
              <a:solidFill>
                <a:schemeClr val="bg1"/>
              </a:solidFill>
              <a:effectLst/>
              <a:latin typeface="LMU CompatilFact" panose="02000500060000020003" pitchFamily="2" charset="0"/>
            </a:endParaRPr>
          </a:p>
        </p:txBody>
      </p:sp>
      <p:sp>
        <p:nvSpPr>
          <p:cNvPr id="70" name="Rechteck 69">
            <a:extLst>
              <a:ext uri="{FF2B5EF4-FFF2-40B4-BE49-F238E27FC236}">
                <a16:creationId xmlns:a16="http://schemas.microsoft.com/office/drawing/2014/main" id="{5B9B3239-0231-A24D-B42D-624E409B3D20}"/>
              </a:ext>
            </a:extLst>
          </p:cNvPr>
          <p:cNvSpPr/>
          <p:nvPr userDrawn="1"/>
        </p:nvSpPr>
        <p:spPr>
          <a:xfrm>
            <a:off x="4619184" y="2091158"/>
            <a:ext cx="607188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800" b="1" baseline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Akzent Blau</a:t>
            </a:r>
            <a:endParaRPr lang="de-DE" sz="800" baseline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1" name="Rechteck 70">
            <a:extLst>
              <a:ext uri="{FF2B5EF4-FFF2-40B4-BE49-F238E27FC236}">
                <a16:creationId xmlns:a16="http://schemas.microsoft.com/office/drawing/2014/main" id="{D90492F4-04D9-0D48-A32F-3E322C29483A}"/>
              </a:ext>
            </a:extLst>
          </p:cNvPr>
          <p:cNvSpPr/>
          <p:nvPr userDrawn="1"/>
        </p:nvSpPr>
        <p:spPr>
          <a:xfrm>
            <a:off x="5486691" y="2091158"/>
            <a:ext cx="705915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800" b="1" baseline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Akzent Cyan</a:t>
            </a:r>
            <a:endParaRPr lang="de-DE" sz="800" baseline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2" name="Rechteck 71">
            <a:extLst>
              <a:ext uri="{FF2B5EF4-FFF2-40B4-BE49-F238E27FC236}">
                <a16:creationId xmlns:a16="http://schemas.microsoft.com/office/drawing/2014/main" id="{0C3949AB-62CF-6643-83F3-F76B12005678}"/>
              </a:ext>
            </a:extLst>
          </p:cNvPr>
          <p:cNvSpPr/>
          <p:nvPr userDrawn="1"/>
        </p:nvSpPr>
        <p:spPr>
          <a:xfrm>
            <a:off x="6363616" y="2091157"/>
            <a:ext cx="705914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800" b="1" baseline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Akzent Violett</a:t>
            </a:r>
            <a:endParaRPr lang="de-DE" sz="800" baseline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3" name="Rechteck 72">
            <a:extLst>
              <a:ext uri="{FF2B5EF4-FFF2-40B4-BE49-F238E27FC236}">
                <a16:creationId xmlns:a16="http://schemas.microsoft.com/office/drawing/2014/main" id="{3CD1B9CD-D09C-5D4A-B064-6355897E2041}"/>
              </a:ext>
            </a:extLst>
          </p:cNvPr>
          <p:cNvSpPr/>
          <p:nvPr userDrawn="1"/>
        </p:nvSpPr>
        <p:spPr>
          <a:xfrm>
            <a:off x="7225291" y="2091158"/>
            <a:ext cx="607188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800" b="1" baseline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Akzent Rot</a:t>
            </a:r>
            <a:endParaRPr lang="de-DE" sz="800" baseline="0" dirty="0">
              <a:solidFill>
                <a:schemeClr val="tx2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4" name="Rechteck 73">
            <a:extLst>
              <a:ext uri="{FF2B5EF4-FFF2-40B4-BE49-F238E27FC236}">
                <a16:creationId xmlns:a16="http://schemas.microsoft.com/office/drawing/2014/main" id="{E0B457DF-BD61-044B-ACA4-342889CA02A1}"/>
              </a:ext>
            </a:extLst>
          </p:cNvPr>
          <p:cNvSpPr/>
          <p:nvPr userDrawn="1"/>
        </p:nvSpPr>
        <p:spPr>
          <a:xfrm>
            <a:off x="4619182" y="2490933"/>
            <a:ext cx="607189" cy="500399"/>
          </a:xfrm>
          <a:prstGeom prst="rect">
            <a:avLst/>
          </a:prstGeom>
          <a:solidFill>
            <a:srgbClr val="F18700"/>
          </a:solidFill>
          <a:ln w="31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R 241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G 135</a:t>
            </a:r>
          </a:p>
          <a:p>
            <a:r>
              <a:rPr lang="de-DE" sz="915" b="1" baseline="0" dirty="0">
                <a:solidFill>
                  <a:schemeClr val="bg1"/>
                </a:solidFill>
                <a:effectLst/>
                <a:latin typeface="LMU CompatilFact" panose="02000500060000020003" pitchFamily="2" charset="0"/>
              </a:rPr>
              <a:t>B 0</a:t>
            </a:r>
            <a:endParaRPr lang="de-DE" sz="915" baseline="0" dirty="0">
              <a:solidFill>
                <a:schemeClr val="bg1"/>
              </a:solidFill>
              <a:effectLst/>
              <a:latin typeface="LMU CompatilFact" panose="02000500060000020003" pitchFamily="2" charset="0"/>
            </a:endParaRPr>
          </a:p>
        </p:txBody>
      </p:sp>
      <p:sp>
        <p:nvSpPr>
          <p:cNvPr id="75" name="Rechteck 74">
            <a:extLst>
              <a:ext uri="{FF2B5EF4-FFF2-40B4-BE49-F238E27FC236}">
                <a16:creationId xmlns:a16="http://schemas.microsoft.com/office/drawing/2014/main" id="{4931D8B5-D9AB-D547-B4C3-602A0499C239}"/>
              </a:ext>
            </a:extLst>
          </p:cNvPr>
          <p:cNvSpPr/>
          <p:nvPr userDrawn="1"/>
        </p:nvSpPr>
        <p:spPr>
          <a:xfrm>
            <a:off x="4619184" y="3096644"/>
            <a:ext cx="867508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de-DE" sz="800" b="1" baseline="0" dirty="0">
                <a:solidFill>
                  <a:schemeClr val="tx2"/>
                </a:solidFill>
                <a:effectLst/>
                <a:latin typeface="Arial" panose="020B0604020202020204" pitchFamily="34" charset="0"/>
              </a:rPr>
              <a:t>Akzent Orange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8565346-2219-4849-9A7A-79720DD036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77818" y="444257"/>
            <a:ext cx="9571269" cy="104998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200" b="1"/>
            </a:lvl1pPr>
          </a:lstStyle>
          <a:p>
            <a:r>
              <a:rPr lang="de-DE" dirty="0"/>
              <a:t>Farbübersicht</a:t>
            </a:r>
          </a:p>
        </p:txBody>
      </p:sp>
    </p:spTree>
    <p:extLst>
      <p:ext uri="{BB962C8B-B14F-4D97-AF65-F5344CB8AC3E}">
        <p14:creationId xmlns:p14="http://schemas.microsoft.com/office/powerpoint/2010/main" val="27746805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mit_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F2973FF0-2276-5A4B-B95B-42413B8BD4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400" y="6426773"/>
            <a:ext cx="720000" cy="27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algn="l"/>
            <a:fld id="{3889EAAA-2A39-E347-B0AA-909793490C0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8565346-2219-4849-9A7A-79720DD036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80492" y="444257"/>
            <a:ext cx="9568595" cy="104998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200" b="1"/>
            </a:lvl1pPr>
          </a:lstStyle>
          <a:p>
            <a:r>
              <a:rPr lang="de-DE" dirty="0"/>
              <a:t>Titel mit Inhalt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DBEFC134-44F4-4ACC-9EF7-B0CCCECBE3A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46088" y="1484313"/>
            <a:ext cx="11303000" cy="4929187"/>
          </a:xfrm>
          <a:prstGeom prst="rect">
            <a:avLst/>
          </a:prstGeom>
        </p:spPr>
        <p:txBody>
          <a:bodyPr/>
          <a:lstStyle>
            <a:lvl1pPr>
              <a:buClr>
                <a:schemeClr val="tx1"/>
              </a:buClr>
              <a:defRPr sz="2200">
                <a:solidFill>
                  <a:srgbClr val="616468"/>
                </a:solidFill>
              </a:defRPr>
            </a:lvl1pPr>
            <a:lvl2pPr>
              <a:buClr>
                <a:schemeClr val="tx1"/>
              </a:buClr>
              <a:defRPr sz="2100">
                <a:solidFill>
                  <a:srgbClr val="616468"/>
                </a:solidFill>
              </a:defRPr>
            </a:lvl2pPr>
            <a:lvl3pPr>
              <a:buClr>
                <a:schemeClr val="tx1"/>
              </a:buClr>
              <a:defRPr sz="2000">
                <a:solidFill>
                  <a:srgbClr val="616468"/>
                </a:solidFill>
              </a:defRPr>
            </a:lvl3pPr>
            <a:lvl4pPr>
              <a:buClr>
                <a:schemeClr val="tx1"/>
              </a:buClr>
              <a:defRPr sz="1900">
                <a:solidFill>
                  <a:srgbClr val="616468"/>
                </a:solidFill>
              </a:defRPr>
            </a:lvl4pPr>
            <a:lvl5pPr>
              <a:buClr>
                <a:schemeClr val="tx1"/>
              </a:buClr>
              <a:defRPr sz="1800">
                <a:solidFill>
                  <a:srgbClr val="616468"/>
                </a:solidFill>
              </a:defRPr>
            </a:lvl5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595358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F2973FF0-2276-5A4B-B95B-42413B8BD4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400" y="6426773"/>
            <a:ext cx="720000" cy="27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algn="l"/>
            <a:fld id="{3889EAAA-2A39-E347-B0AA-909793490C0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8565346-2219-4849-9A7A-79720DD036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71700" y="444257"/>
            <a:ext cx="9577387" cy="1049985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200" b="1"/>
            </a:lvl1pPr>
          </a:lstStyle>
          <a:p>
            <a:r>
              <a:rPr lang="de-DE" dirty="0"/>
              <a:t>Nur Titel</a:t>
            </a:r>
          </a:p>
        </p:txBody>
      </p:sp>
    </p:spTree>
    <p:extLst>
      <p:ext uri="{BB962C8B-B14F-4D97-AF65-F5344CB8AC3E}">
        <p14:creationId xmlns:p14="http://schemas.microsoft.com/office/powerpoint/2010/main" val="610248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08360-D38F-43CB-8987-540B3EEBBA1F}" type="datetimeFigureOut">
              <a:rPr lang="de-DE"/>
              <a:pPr>
                <a:defRPr/>
              </a:pPr>
              <a:t>10.11.2023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B23F6-EB9C-4977-AE8C-0F5F836763EA}" type="slidenum">
              <a:rPr lang="de-DE" altLang="de-DE"/>
              <a:pPr>
                <a:defRPr/>
              </a:pPr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58019097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ück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4">
            <a:extLst>
              <a:ext uri="{FF2B5EF4-FFF2-40B4-BE49-F238E27FC236}">
                <a16:creationId xmlns:a16="http://schemas.microsoft.com/office/drawing/2014/main" id="{63CEC714-79BB-CB4B-8FB7-5903011CD8B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6400" y="5184000"/>
            <a:ext cx="5649600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ts val="1800"/>
              </a:lnSpc>
              <a:spcBef>
                <a:spcPts val="0"/>
              </a:spcBef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Absendername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Musterstraße 00 · 80000 München · Tel. +49 89 0000 0000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 err="1">
                <a:effectLst/>
                <a:latin typeface="Arial" panose="020B0604020202020204" pitchFamily="34" charset="0"/>
              </a:rPr>
              <a:t>info@musterdomain.de</a:t>
            </a:r>
            <a:r>
              <a:rPr lang="de-DE" b="1" dirty="0">
                <a:effectLst/>
                <a:latin typeface="Arial" panose="020B0604020202020204" pitchFamily="34" charset="0"/>
              </a:rPr>
              <a:t> · </a:t>
            </a:r>
            <a:r>
              <a:rPr lang="de-DE" b="1" dirty="0" err="1">
                <a:effectLst/>
                <a:latin typeface="Arial" panose="020B0604020202020204" pitchFamily="34" charset="0"/>
              </a:rPr>
              <a:t>www.musterdomain.de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D72F1F-1A49-6848-A8CB-5DD9EC0B6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5000"/>
          </a:blip>
          <a:stretch>
            <a:fillRect/>
          </a:stretch>
        </p:blipFill>
        <p:spPr>
          <a:xfrm>
            <a:off x="8648700" y="2743200"/>
            <a:ext cx="3543300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3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F51A07C-FE1A-F540-8B1D-0E34068DA5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14000"/>
          </a:blip>
          <a:srcRect t="8872" b="1720"/>
          <a:stretch/>
        </p:blipFill>
        <p:spPr>
          <a:xfrm>
            <a:off x="10963933" y="449575"/>
            <a:ext cx="776688" cy="806400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7533C79E-54DD-6F46-82D1-830E85DABCAD}"/>
              </a:ext>
            </a:extLst>
          </p:cNvPr>
          <p:cNvSpPr txBox="1"/>
          <p:nvPr userDrawn="1"/>
        </p:nvSpPr>
        <p:spPr>
          <a:xfrm>
            <a:off x="4006545" y="431809"/>
            <a:ext cx="184731" cy="409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060" dirty="0"/>
          </a:p>
        </p:txBody>
      </p:sp>
      <p:sp>
        <p:nvSpPr>
          <p:cNvPr id="10" name="Textplatzhalter 4">
            <a:extLst>
              <a:ext uri="{FF2B5EF4-FFF2-40B4-BE49-F238E27FC236}">
                <a16:creationId xmlns:a16="http://schemas.microsoft.com/office/drawing/2014/main" id="{32C0B7F7-E1DB-3246-A459-8E85B8A521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6400" y="5184000"/>
            <a:ext cx="4509913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ts val="1800"/>
              </a:lnSpc>
              <a:spcBef>
                <a:spcPts val="0"/>
              </a:spcBef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Untertitel</a:t>
            </a:r>
          </a:p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00.00.2020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82BFC629-71E6-471E-8487-188A0F977C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3" y="2189713"/>
            <a:ext cx="4513400" cy="1463042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684D7C6A-4C73-4663-8682-62AF58C8B94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72100" y="1484313"/>
            <a:ext cx="6819900" cy="53736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6B23C141-9C08-4C77-B8A1-5F3A1981A0F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86000" y="440471"/>
            <a:ext cx="7720013" cy="80645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680" b="1" cap="all" spc="80" baseline="0"/>
            </a:lvl1pPr>
          </a:lstStyle>
          <a:p>
            <a:pPr lvl="0"/>
            <a:r>
              <a:rPr lang="de-DE" dirty="0"/>
              <a:t>Überschrift / Titel / Einrichtung XY</a:t>
            </a:r>
          </a:p>
        </p:txBody>
      </p:sp>
    </p:spTree>
    <p:extLst>
      <p:ext uri="{BB962C8B-B14F-4D97-AF65-F5344CB8AC3E}">
        <p14:creationId xmlns:p14="http://schemas.microsoft.com/office/powerpoint/2010/main" val="2835232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LMU, LogoTeileinhe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>
            <a:extLst>
              <a:ext uri="{FF2B5EF4-FFF2-40B4-BE49-F238E27FC236}">
                <a16:creationId xmlns:a16="http://schemas.microsoft.com/office/drawing/2014/main" id="{7533C79E-54DD-6F46-82D1-830E85DABCAD}"/>
              </a:ext>
            </a:extLst>
          </p:cNvPr>
          <p:cNvSpPr txBox="1"/>
          <p:nvPr userDrawn="1"/>
        </p:nvSpPr>
        <p:spPr>
          <a:xfrm>
            <a:off x="4006545" y="431809"/>
            <a:ext cx="184731" cy="409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060" dirty="0"/>
          </a:p>
        </p:txBody>
      </p:sp>
      <p:sp>
        <p:nvSpPr>
          <p:cNvPr id="15" name="Bildplatzhalter 6">
            <a:extLst>
              <a:ext uri="{FF2B5EF4-FFF2-40B4-BE49-F238E27FC236}">
                <a16:creationId xmlns:a16="http://schemas.microsoft.com/office/drawing/2014/main" id="{9E3EC0D9-ADF9-484A-8AF7-707A2C63BA8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469881" y="613578"/>
            <a:ext cx="886967" cy="455148"/>
          </a:xfrm>
          <a:prstGeom prst="rect">
            <a:avLst/>
          </a:prstGeom>
        </p:spPr>
        <p:txBody>
          <a:bodyPr anchor="ctr" anchorCtr="0"/>
          <a:lstStyle>
            <a:lvl1pPr algn="ctr">
              <a:buFontTx/>
              <a:buNone/>
              <a:defRPr sz="800" baseline="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80A05923-C642-2E4E-840A-327720B765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6400" y="5184000"/>
            <a:ext cx="4509913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ts val="1800"/>
              </a:lnSpc>
              <a:spcBef>
                <a:spcPts val="0"/>
              </a:spcBef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Untertitel</a:t>
            </a:r>
          </a:p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00.00.2020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454D6F9D-B6EB-4F72-A2AF-B87B1D3A9A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3" y="2189713"/>
            <a:ext cx="4513400" cy="1463042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4397F4FF-24FF-46A8-9FD5-D8297FC334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86000" y="440471"/>
            <a:ext cx="7720013" cy="80645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680" b="1" cap="all" spc="80" baseline="0"/>
            </a:lvl1pPr>
          </a:lstStyle>
          <a:p>
            <a:pPr lvl="0"/>
            <a:r>
              <a:rPr lang="de-DE" dirty="0"/>
              <a:t>Überschrift / Titel / Einrichtung XY</a:t>
            </a:r>
          </a:p>
        </p:txBody>
      </p:sp>
      <p:pic>
        <p:nvPicPr>
          <p:cNvPr id="10" name="Bildplatzhalter 11">
            <a:extLst>
              <a:ext uri="{FF2B5EF4-FFF2-40B4-BE49-F238E27FC236}">
                <a16:creationId xmlns:a16="http://schemas.microsoft.com/office/drawing/2014/main" id="{E49330AE-63CD-4FA0-B981-354A53DBEE0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t="5" b="5"/>
          <a:stretch>
            <a:fillRect/>
          </a:stretch>
        </p:blipFill>
        <p:spPr>
          <a:xfrm>
            <a:off x="5372100" y="1493641"/>
            <a:ext cx="6819900" cy="5373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159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Bild, LogoTeileinhe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feld 13">
            <a:extLst>
              <a:ext uri="{FF2B5EF4-FFF2-40B4-BE49-F238E27FC236}">
                <a16:creationId xmlns:a16="http://schemas.microsoft.com/office/drawing/2014/main" id="{7533C79E-54DD-6F46-82D1-830E85DABCAD}"/>
              </a:ext>
            </a:extLst>
          </p:cNvPr>
          <p:cNvSpPr txBox="1"/>
          <p:nvPr userDrawn="1"/>
        </p:nvSpPr>
        <p:spPr>
          <a:xfrm>
            <a:off x="4006545" y="431809"/>
            <a:ext cx="184731" cy="409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060" dirty="0"/>
          </a:p>
        </p:txBody>
      </p:sp>
      <p:sp>
        <p:nvSpPr>
          <p:cNvPr id="15" name="Bildplatzhalter 6">
            <a:extLst>
              <a:ext uri="{FF2B5EF4-FFF2-40B4-BE49-F238E27FC236}">
                <a16:creationId xmlns:a16="http://schemas.microsoft.com/office/drawing/2014/main" id="{9E3EC0D9-ADF9-484A-8AF7-707A2C63BA8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469881" y="613578"/>
            <a:ext cx="886967" cy="455148"/>
          </a:xfrm>
          <a:prstGeom prst="rect">
            <a:avLst/>
          </a:prstGeom>
        </p:spPr>
        <p:txBody>
          <a:bodyPr anchor="ctr" anchorCtr="0"/>
          <a:lstStyle>
            <a:lvl1pPr algn="ctr">
              <a:buFontTx/>
              <a:buNone/>
              <a:defRPr sz="800" baseline="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7" name="Textplatzhalter 4">
            <a:extLst>
              <a:ext uri="{FF2B5EF4-FFF2-40B4-BE49-F238E27FC236}">
                <a16:creationId xmlns:a16="http://schemas.microsoft.com/office/drawing/2014/main" id="{80A05923-C642-2E4E-840A-327720B765D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6400" y="5184000"/>
            <a:ext cx="4509913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ts val="1800"/>
              </a:lnSpc>
              <a:spcBef>
                <a:spcPts val="0"/>
              </a:spcBef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Untertitel</a:t>
            </a:r>
          </a:p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00.00.2020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454D6F9D-B6EB-4F72-A2AF-B87B1D3A9A4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3" y="2189713"/>
            <a:ext cx="4513400" cy="1463042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78D60EF3-4399-487D-BFA4-B4727760F97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62575" y="1484313"/>
            <a:ext cx="6829425" cy="53736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de-DE"/>
              <a:t>Bild durch Klicken auf Symbol hinzufügen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4397F4FF-24FF-46A8-9FD5-D8297FC334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86000" y="440471"/>
            <a:ext cx="7720013" cy="80645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680" b="1" cap="all" spc="80" baseline="0"/>
            </a:lvl1pPr>
          </a:lstStyle>
          <a:p>
            <a:pPr lvl="0"/>
            <a:r>
              <a:rPr lang="de-DE" dirty="0"/>
              <a:t>Überschrift / Titel / Einrichtung XY</a:t>
            </a:r>
          </a:p>
        </p:txBody>
      </p:sp>
    </p:spTree>
    <p:extLst>
      <p:ext uri="{BB962C8B-B14F-4D97-AF65-F5344CB8AC3E}">
        <p14:creationId xmlns:p14="http://schemas.microsoft.com/office/powerpoint/2010/main" val="2612453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9A01B540-1535-644B-B828-DE3173BE5EAF}"/>
              </a:ext>
            </a:extLst>
          </p:cNvPr>
          <p:cNvSpPr/>
          <p:nvPr userDrawn="1"/>
        </p:nvSpPr>
        <p:spPr>
          <a:xfrm>
            <a:off x="5376454" y="1484313"/>
            <a:ext cx="6815545" cy="5373687"/>
          </a:xfrm>
          <a:prstGeom prst="rect">
            <a:avLst/>
          </a:prstGeom>
          <a:solidFill>
            <a:srgbClr val="616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7533C79E-54DD-6F46-82D1-830E85DABCAD}"/>
              </a:ext>
            </a:extLst>
          </p:cNvPr>
          <p:cNvSpPr txBox="1"/>
          <p:nvPr userDrawn="1"/>
        </p:nvSpPr>
        <p:spPr>
          <a:xfrm>
            <a:off x="4006545" y="431809"/>
            <a:ext cx="184731" cy="409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06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6968607-CF30-B14E-8DDB-DAB295493C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648700" y="2743200"/>
            <a:ext cx="3543300" cy="4114800"/>
          </a:xfrm>
          <a:prstGeom prst="rect">
            <a:avLst/>
          </a:prstGeom>
        </p:spPr>
      </p:pic>
      <p:sp>
        <p:nvSpPr>
          <p:cNvPr id="11" name="Textplatzhalter 4">
            <a:extLst>
              <a:ext uri="{FF2B5EF4-FFF2-40B4-BE49-F238E27FC236}">
                <a16:creationId xmlns:a16="http://schemas.microsoft.com/office/drawing/2014/main" id="{9AD86DE8-5751-A440-B2C4-58BF4A19C0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6400" y="5184000"/>
            <a:ext cx="4509913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ts val="1800"/>
              </a:lnSpc>
              <a:spcBef>
                <a:spcPts val="0"/>
              </a:spcBef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Untertitel</a:t>
            </a:r>
          </a:p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00.00.2020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A0925BAD-1A03-46E3-83C6-927F3F2322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3" y="2189713"/>
            <a:ext cx="4513400" cy="1463042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8A3F8208-5ABF-4B9A-B91A-356813173BB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86000" y="440471"/>
            <a:ext cx="7720013" cy="80645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680" b="1" cap="all" spc="80" baseline="0"/>
            </a:lvl1pPr>
          </a:lstStyle>
          <a:p>
            <a:pPr lvl="0"/>
            <a:r>
              <a:rPr lang="de-DE" dirty="0"/>
              <a:t>Überschrift / Titel / Einrichtung XY</a:t>
            </a:r>
          </a:p>
        </p:txBody>
      </p:sp>
    </p:spTree>
    <p:extLst>
      <p:ext uri="{BB962C8B-B14F-4D97-AF65-F5344CB8AC3E}">
        <p14:creationId xmlns:p14="http://schemas.microsoft.com/office/powerpoint/2010/main" val="387477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, LogoTeileinhe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9A01B540-1535-644B-B828-DE3173BE5EAF}"/>
              </a:ext>
            </a:extLst>
          </p:cNvPr>
          <p:cNvSpPr/>
          <p:nvPr userDrawn="1"/>
        </p:nvSpPr>
        <p:spPr>
          <a:xfrm>
            <a:off x="5376454" y="1484313"/>
            <a:ext cx="6815545" cy="537368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7533C79E-54DD-6F46-82D1-830E85DABCAD}"/>
              </a:ext>
            </a:extLst>
          </p:cNvPr>
          <p:cNvSpPr txBox="1"/>
          <p:nvPr userDrawn="1"/>
        </p:nvSpPr>
        <p:spPr>
          <a:xfrm>
            <a:off x="4006545" y="431809"/>
            <a:ext cx="184731" cy="409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06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6968607-CF30-B14E-8DDB-DAB295493C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648700" y="2743200"/>
            <a:ext cx="3543300" cy="4114800"/>
          </a:xfrm>
          <a:prstGeom prst="rect">
            <a:avLst/>
          </a:prstGeom>
        </p:spPr>
      </p:pic>
      <p:sp>
        <p:nvSpPr>
          <p:cNvPr id="11" name="Textplatzhalter 4">
            <a:extLst>
              <a:ext uri="{FF2B5EF4-FFF2-40B4-BE49-F238E27FC236}">
                <a16:creationId xmlns:a16="http://schemas.microsoft.com/office/drawing/2014/main" id="{9AD86DE8-5751-A440-B2C4-58BF4A19C0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6400" y="5184000"/>
            <a:ext cx="4509913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ts val="1800"/>
              </a:lnSpc>
              <a:spcBef>
                <a:spcPts val="0"/>
              </a:spcBef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Untertitel</a:t>
            </a:r>
          </a:p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00.00.2020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17" name="Bildplatzhalter 6">
            <a:extLst>
              <a:ext uri="{FF2B5EF4-FFF2-40B4-BE49-F238E27FC236}">
                <a16:creationId xmlns:a16="http://schemas.microsoft.com/office/drawing/2014/main" id="{CB3A64BB-66BD-574D-8D10-B6B91D0A2D6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469881" y="613578"/>
            <a:ext cx="886967" cy="455148"/>
          </a:xfrm>
          <a:prstGeom prst="rect">
            <a:avLst/>
          </a:prstGeom>
        </p:spPr>
        <p:txBody>
          <a:bodyPr anchor="ctr" anchorCtr="0"/>
          <a:lstStyle>
            <a:lvl1pPr algn="ctr">
              <a:buFontTx/>
              <a:buNone/>
              <a:defRPr sz="800" baseline="0"/>
            </a:lvl1pPr>
          </a:lstStyle>
          <a:p>
            <a:r>
              <a:rPr lang="de-DE"/>
              <a:t>Bild durch Klicken auf Symbol hinzufügen</a:t>
            </a:r>
            <a:endParaRPr lang="de-DE" dirty="0"/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9FD34168-7A63-4BE9-B1FA-940397BC8D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3" y="2189713"/>
            <a:ext cx="4513400" cy="1463042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F69A4752-2B43-4B39-B027-47806A5DDC8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86000" y="440471"/>
            <a:ext cx="7720013" cy="80645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680" b="1" cap="all" spc="80" baseline="0"/>
            </a:lvl1pPr>
          </a:lstStyle>
          <a:p>
            <a:pPr lvl="0"/>
            <a:r>
              <a:rPr lang="de-DE" dirty="0"/>
              <a:t>Überschrift / Titel / Einrichtung XY</a:t>
            </a:r>
          </a:p>
        </p:txBody>
      </p:sp>
    </p:spTree>
    <p:extLst>
      <p:ext uri="{BB962C8B-B14F-4D97-AF65-F5344CB8AC3E}">
        <p14:creationId xmlns:p14="http://schemas.microsoft.com/office/powerpoint/2010/main" val="2086145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5">
            <a:extLst>
              <a:ext uri="{FF2B5EF4-FFF2-40B4-BE49-F238E27FC236}">
                <a16:creationId xmlns:a16="http://schemas.microsoft.com/office/drawing/2014/main" id="{F2973FF0-2276-5A4B-B95B-42413B8BD4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6400" y="6426773"/>
            <a:ext cx="720000" cy="27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2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algn="l"/>
            <a:fld id="{3889EAAA-2A39-E347-B0AA-909793490C00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83A6560-2FDE-481D-9A8E-1866470D9A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80491" y="444249"/>
            <a:ext cx="9577019" cy="1042988"/>
          </a:xfrm>
          <a:prstGeom prst="rect">
            <a:avLst/>
          </a:prstGeo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2200" b="1"/>
            </a:lvl1pPr>
          </a:lstStyle>
          <a:p>
            <a:r>
              <a:rPr lang="de-DE" dirty="0"/>
              <a:t>Seitentitel mit einer Zeile oder</a:t>
            </a:r>
            <a:br>
              <a:rPr lang="de-DE" dirty="0"/>
            </a:br>
            <a:r>
              <a:rPr lang="de-DE" dirty="0"/>
              <a:t>maximal zwei Zeilen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15E4071A-44EF-49AA-BAC4-8488C57EBC0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60486" y="1493101"/>
            <a:ext cx="10166228" cy="93821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2280"/>
              </a:lnSpc>
              <a:spcBef>
                <a:spcPts val="0"/>
              </a:spcBef>
              <a:buNone/>
              <a:defRPr sz="1900">
                <a:solidFill>
                  <a:srgbClr val="616468"/>
                </a:solidFill>
              </a:defRPr>
            </a:lvl1pPr>
            <a:lvl2pPr marL="407778" indent="0">
              <a:buNone/>
              <a:defRPr sz="1900">
                <a:solidFill>
                  <a:schemeClr val="tx2"/>
                </a:solidFill>
              </a:defRPr>
            </a:lvl2pPr>
            <a:lvl3pPr marL="815557" indent="0">
              <a:buNone/>
              <a:defRPr>
                <a:solidFill>
                  <a:schemeClr val="tx2"/>
                </a:solidFill>
              </a:defRPr>
            </a:lvl3pPr>
            <a:lvl4pPr marL="1223335" indent="0">
              <a:buNone/>
              <a:defRPr>
                <a:solidFill>
                  <a:schemeClr val="tx2"/>
                </a:solidFill>
              </a:defRPr>
            </a:lvl4pPr>
            <a:lvl5pPr marL="1631113" indent="0">
              <a:buNone/>
              <a:defRPr>
                <a:solidFill>
                  <a:schemeClr val="tx2"/>
                </a:solidFill>
              </a:defRPr>
            </a:lvl5pPr>
          </a:lstStyle>
          <a:p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Ne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quatur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? Quam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incipietur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accaepe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lenduciae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.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Itae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voluptatem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facepelita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dolupta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pore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pos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venti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blanien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tionsec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tempellabor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magnam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soloreria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quevoluptaturi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dolores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earis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dolute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vendae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nobis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ipsam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lab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ium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as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acculliqui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di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tecte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es quam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ressi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ulparis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apeliqui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ipiet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modio</a:t>
            </a:r>
            <a:r>
              <a:rPr lang="de-DE" dirty="0">
                <a:solidFill>
                  <a:srgbClr val="2F2F2F"/>
                </a:solidFill>
                <a:effectLst/>
                <a:latin typeface="Arial" panose="020B0604020202020204" pitchFamily="34" charset="0"/>
              </a:rPr>
              <a:t>. </a:t>
            </a:r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CC99ED17-8C0B-4A38-8622-48A70F4A886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6684" y="2635982"/>
            <a:ext cx="10166228" cy="2859210"/>
          </a:xfrm>
          <a:prstGeom prst="rect">
            <a:avLst/>
          </a:prstGeom>
        </p:spPr>
        <p:txBody>
          <a:bodyPr/>
          <a:lstStyle>
            <a:lvl1pPr marL="324000" indent="-324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Font typeface="Wingdings" panose="05000000000000000000" pitchFamily="2" charset="2"/>
              <a:buChar char=""/>
              <a:defRPr sz="1900">
                <a:solidFill>
                  <a:srgbClr val="616468"/>
                </a:solidFill>
                <a:latin typeface="+mn-lt"/>
              </a:defRPr>
            </a:lvl1pPr>
            <a:lvl2pPr>
              <a:lnSpc>
                <a:spcPct val="100000"/>
              </a:lnSpc>
              <a:spcBef>
                <a:spcPts val="0"/>
              </a:spcBef>
              <a:defRPr sz="1900">
                <a:solidFill>
                  <a:srgbClr val="616468"/>
                </a:solidFill>
              </a:defRPr>
            </a:lvl2pPr>
          </a:lstStyle>
          <a:p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Itaquas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sitiam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vent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fuga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.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Pelit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laut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pliciis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rem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reptatio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beatem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illestius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consecabo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.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Offici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con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re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pedi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omnis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essi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sinci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totae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perit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quamet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aut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liscium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landia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quiasit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iuntur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.</a:t>
            </a:r>
          </a:p>
          <a:p>
            <a:pPr lvl="1"/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iuntur</a:t>
            </a:r>
            <a:endParaRPr lang="de-DE" dirty="0">
              <a:solidFill>
                <a:srgbClr val="2F2F2F"/>
              </a:solidFill>
              <a:latin typeface="Arial" panose="020B0604020202020204" pitchFamily="34" charset="0"/>
            </a:endParaRPr>
          </a:p>
          <a:p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Quunda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doloreste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volore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volores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maximus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eatur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sapicipici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ab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ium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non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nullori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dis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mos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autem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doluptassi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saniscitate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consequi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audae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simporem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si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venim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fugia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voloreptae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res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eturiam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aut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quiae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coribus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.</a:t>
            </a:r>
          </a:p>
          <a:p>
            <a:pPr lvl="1"/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iuntur</a:t>
            </a:r>
            <a:endParaRPr lang="de-DE" dirty="0">
              <a:solidFill>
                <a:srgbClr val="2F2F2F"/>
              </a:solidFill>
              <a:latin typeface="Arial" panose="020B0604020202020204" pitchFamily="34" charset="0"/>
            </a:endParaRPr>
          </a:p>
          <a:p>
            <a:pPr lvl="0">
              <a:defRPr/>
            </a:pP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Ucia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sam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quid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quo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doles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sequias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rat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facersp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edissuntotas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et,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nis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di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berum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verore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,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sequas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represcium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faccabo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.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Adistis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dolor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atur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aliquatem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quo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modis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accaecum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nossunt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,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ipsam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ratiam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, </a:t>
            </a: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voluptur</a:t>
            </a:r>
            <a:r>
              <a:rPr lang="de-DE" dirty="0">
                <a:solidFill>
                  <a:srgbClr val="2F2F2F"/>
                </a:solidFill>
                <a:latin typeface="Arial" panose="020B0604020202020204" pitchFamily="34" charset="0"/>
              </a:rPr>
              <a:t>?</a:t>
            </a:r>
          </a:p>
          <a:p>
            <a:pPr lvl="1">
              <a:defRPr/>
            </a:pPr>
            <a:r>
              <a:rPr lang="de-DE" dirty="0" err="1">
                <a:solidFill>
                  <a:srgbClr val="2F2F2F"/>
                </a:solidFill>
                <a:latin typeface="Arial" panose="020B0604020202020204" pitchFamily="34" charset="0"/>
              </a:rPr>
              <a:t>iuntur</a:t>
            </a:r>
            <a:endParaRPr lang="de-DE" dirty="0">
              <a:solidFill>
                <a:srgbClr val="2F2F2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71251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äsentations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9A01B540-1535-644B-B828-DE3173BE5EAF}"/>
              </a:ext>
            </a:extLst>
          </p:cNvPr>
          <p:cNvSpPr/>
          <p:nvPr userDrawn="1"/>
        </p:nvSpPr>
        <p:spPr>
          <a:xfrm>
            <a:off x="5376454" y="1484313"/>
            <a:ext cx="6815545" cy="5373687"/>
          </a:xfrm>
          <a:prstGeom prst="rect">
            <a:avLst/>
          </a:prstGeom>
          <a:solidFill>
            <a:srgbClr val="6164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7533C79E-54DD-6F46-82D1-830E85DABCAD}"/>
              </a:ext>
            </a:extLst>
          </p:cNvPr>
          <p:cNvSpPr txBox="1"/>
          <p:nvPr userDrawn="1"/>
        </p:nvSpPr>
        <p:spPr>
          <a:xfrm>
            <a:off x="4006545" y="431809"/>
            <a:ext cx="184731" cy="409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sz="2060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06968607-CF30-B14E-8DDB-DAB295493C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648700" y="2743200"/>
            <a:ext cx="3543300" cy="4114800"/>
          </a:xfrm>
          <a:prstGeom prst="rect">
            <a:avLst/>
          </a:prstGeom>
        </p:spPr>
      </p:pic>
      <p:sp>
        <p:nvSpPr>
          <p:cNvPr id="11" name="Textplatzhalter 4">
            <a:extLst>
              <a:ext uri="{FF2B5EF4-FFF2-40B4-BE49-F238E27FC236}">
                <a16:creationId xmlns:a16="http://schemas.microsoft.com/office/drawing/2014/main" id="{9AD86DE8-5751-A440-B2C4-58BF4A19C0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6400" y="5184000"/>
            <a:ext cx="4509913" cy="127635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fontAlgn="b">
              <a:lnSpc>
                <a:spcPts val="1800"/>
              </a:lnSpc>
              <a:spcBef>
                <a:spcPts val="0"/>
              </a:spcBef>
              <a:buFontTx/>
              <a:buNone/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 sz="16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r>
              <a:rPr lang="de-DE" b="1" dirty="0">
                <a:effectLst/>
                <a:latin typeface="Arial" panose="020B0604020202020204" pitchFamily="34" charset="0"/>
              </a:rPr>
              <a:t>Untertitel</a:t>
            </a:r>
          </a:p>
          <a:p>
            <a:r>
              <a:rPr lang="de-DE" b="1" dirty="0">
                <a:effectLst/>
                <a:latin typeface="Arial" panose="020B0604020202020204" pitchFamily="34" charset="0"/>
              </a:rPr>
              <a:t>Dr. Max Maria Mustermann </a:t>
            </a:r>
            <a:br>
              <a:rPr lang="de-DE" b="1" dirty="0">
                <a:effectLst/>
                <a:latin typeface="Arial" panose="020B0604020202020204" pitchFamily="34" charset="0"/>
              </a:rPr>
            </a:br>
            <a:r>
              <a:rPr lang="de-DE" b="1" dirty="0">
                <a:effectLst/>
                <a:latin typeface="Arial" panose="020B0604020202020204" pitchFamily="34" charset="0"/>
              </a:rPr>
              <a:t>00.00.2020</a:t>
            </a:r>
            <a:endParaRPr lang="de-DE" dirty="0">
              <a:effectLst/>
              <a:latin typeface="Arial" panose="020B06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A54FBD0-4BBB-413C-96F0-376E5E59CA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2913" y="2189713"/>
            <a:ext cx="4513400" cy="1463042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Präsentationstitel</a:t>
            </a:r>
          </a:p>
        </p:txBody>
      </p:sp>
      <p:sp>
        <p:nvSpPr>
          <p:cNvPr id="9" name="Textplatzhalter 3">
            <a:extLst>
              <a:ext uri="{FF2B5EF4-FFF2-40B4-BE49-F238E27FC236}">
                <a16:creationId xmlns:a16="http://schemas.microsoft.com/office/drawing/2014/main" id="{D4982841-B6DD-4A02-88CD-381D8C4A32A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86000" y="440471"/>
            <a:ext cx="7720013" cy="806450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680" b="1" cap="all" spc="80" baseline="0"/>
            </a:lvl1pPr>
          </a:lstStyle>
          <a:p>
            <a:pPr lvl="0"/>
            <a:r>
              <a:rPr lang="de-DE" dirty="0"/>
              <a:t>Überschrift / Titel / Einrichtung XY</a:t>
            </a:r>
          </a:p>
        </p:txBody>
      </p:sp>
    </p:spTree>
    <p:extLst>
      <p:ext uri="{BB962C8B-B14F-4D97-AF65-F5344CB8AC3E}">
        <p14:creationId xmlns:p14="http://schemas.microsoft.com/office/powerpoint/2010/main" val="3023470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125F89-1710-447C-BA80-DE17C2EF19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6400" y="2151208"/>
            <a:ext cx="7200000" cy="1418469"/>
          </a:xfrm>
          <a:prstGeom prst="rect">
            <a:avLst/>
          </a:prstGeom>
        </p:spPr>
        <p:txBody>
          <a:bodyPr/>
          <a:lstStyle>
            <a:lvl1pPr>
              <a:defRPr sz="2800" b="1"/>
            </a:lvl1pPr>
          </a:lstStyle>
          <a:p>
            <a:r>
              <a:rPr lang="de-DE" dirty="0"/>
              <a:t>1. Erstes Kapitel</a:t>
            </a:r>
          </a:p>
        </p:txBody>
      </p:sp>
    </p:spTree>
    <p:extLst>
      <p:ext uri="{BB962C8B-B14F-4D97-AF65-F5344CB8AC3E}">
        <p14:creationId xmlns:p14="http://schemas.microsoft.com/office/powerpoint/2010/main" val="2178750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emf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FD8EF26-FA82-6D40-93F2-70EAE952FA46}"/>
              </a:ext>
            </a:extLst>
          </p:cNvPr>
          <p:cNvSpPr/>
          <p:nvPr userDrawn="1"/>
        </p:nvSpPr>
        <p:spPr>
          <a:xfrm>
            <a:off x="1" y="1483200"/>
            <a:ext cx="5376454" cy="537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DA465598-6EE5-EE49-A177-6E3551F9A56A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446400" y="434007"/>
            <a:ext cx="11303000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76" r:id="rId2"/>
    <p:sldLayoutId id="2147483661" r:id="rId3"/>
    <p:sldLayoutId id="2147483677" r:id="rId4"/>
    <p:sldLayoutId id="2147483669" r:id="rId5"/>
    <p:sldLayoutId id="2147483655" r:id="rId6"/>
    <p:sldLayoutId id="2147483678" r:id="rId7"/>
  </p:sldLayoutIdLst>
  <p:hf hdr="0" ftr="0"/>
  <p:txStyles>
    <p:titleStyle>
      <a:lvl1pPr algn="l" defTabSz="815557" rtl="0" eaLnBrk="1" latinLnBrk="0" hangingPunct="1">
        <a:lnSpc>
          <a:spcPct val="90000"/>
        </a:lnSpc>
        <a:spcBef>
          <a:spcPct val="0"/>
        </a:spcBef>
        <a:buNone/>
        <a:defRPr sz="39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3890" indent="-203890" algn="l" defTabSz="815557" rtl="0" eaLnBrk="1" latinLnBrk="0" hangingPunct="1">
        <a:lnSpc>
          <a:spcPct val="90000"/>
        </a:lnSpc>
        <a:spcBef>
          <a:spcPts val="892"/>
        </a:spcBef>
        <a:buFont typeface="Arial" panose="020B0604020202020204" pitchFamily="34" charset="0"/>
        <a:buChar char="•"/>
        <a:defRPr sz="2498" kern="1200">
          <a:solidFill>
            <a:schemeClr val="tx1"/>
          </a:solidFill>
          <a:latin typeface="+mn-lt"/>
          <a:ea typeface="+mn-ea"/>
          <a:cs typeface="+mn-cs"/>
        </a:defRPr>
      </a:lvl1pPr>
      <a:lvl2pPr marL="611668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2141" kern="1200">
          <a:solidFill>
            <a:schemeClr val="tx1"/>
          </a:solidFill>
          <a:latin typeface="+mn-lt"/>
          <a:ea typeface="+mn-ea"/>
          <a:cs typeface="+mn-cs"/>
        </a:defRPr>
      </a:lvl2pPr>
      <a:lvl3pPr marL="101944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784" kern="1200">
          <a:solidFill>
            <a:schemeClr val="tx1"/>
          </a:solidFill>
          <a:latin typeface="+mn-lt"/>
          <a:ea typeface="+mn-ea"/>
          <a:cs typeface="+mn-cs"/>
        </a:defRPr>
      </a:lvl3pPr>
      <a:lvl4pPr marL="1427225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835003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242782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650560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3058339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46611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1pPr>
      <a:lvl2pPr marL="407778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2pPr>
      <a:lvl3pPr marL="81555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3pPr>
      <a:lvl4pPr marL="1223335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631114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038892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44667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2854449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26222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935" userDrawn="1">
          <p15:clr>
            <a:srgbClr val="F26B43"/>
          </p15:clr>
        </p15:guide>
        <p15:guide id="5" orient="horz" pos="4042" userDrawn="1">
          <p15:clr>
            <a:srgbClr val="F26B43"/>
          </p15:clr>
        </p15:guide>
        <p15:guide id="9" pos="7401" userDrawn="1">
          <p15:clr>
            <a:srgbClr val="F26B43"/>
          </p15:clr>
        </p15:guide>
        <p15:guide id="13" pos="279" userDrawn="1">
          <p15:clr>
            <a:srgbClr val="F26B43"/>
          </p15:clr>
        </p15:guide>
        <p15:guide id="14" orient="horz" pos="278" userDrawn="1">
          <p15:clr>
            <a:srgbClr val="F26B43"/>
          </p15:clr>
        </p15:guide>
        <p15:guide id="15" orient="horz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>
            <a:extLst>
              <a:ext uri="{FF2B5EF4-FFF2-40B4-BE49-F238E27FC236}">
                <a16:creationId xmlns:a16="http://schemas.microsoft.com/office/drawing/2014/main" id="{DFD8EF26-FA82-6D40-93F2-70EAE952FA46}"/>
              </a:ext>
            </a:extLst>
          </p:cNvPr>
          <p:cNvSpPr/>
          <p:nvPr userDrawn="1"/>
        </p:nvSpPr>
        <p:spPr>
          <a:xfrm>
            <a:off x="1" y="1483200"/>
            <a:ext cx="5376454" cy="5374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94EC720E-3048-2B4D-B927-E08F3BECF1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4500" y="416422"/>
            <a:ext cx="11303000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56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hf hdr="0" ftr="0"/>
  <p:txStyles>
    <p:titleStyle>
      <a:lvl1pPr algn="l" defTabSz="815557" rtl="0" eaLnBrk="1" latinLnBrk="0" hangingPunct="1">
        <a:lnSpc>
          <a:spcPct val="90000"/>
        </a:lnSpc>
        <a:spcBef>
          <a:spcPct val="0"/>
        </a:spcBef>
        <a:buNone/>
        <a:defRPr sz="39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3890" indent="-203890" algn="l" defTabSz="815557" rtl="0" eaLnBrk="1" latinLnBrk="0" hangingPunct="1">
        <a:lnSpc>
          <a:spcPct val="90000"/>
        </a:lnSpc>
        <a:spcBef>
          <a:spcPts val="892"/>
        </a:spcBef>
        <a:buFont typeface="Arial" panose="020B0604020202020204" pitchFamily="34" charset="0"/>
        <a:buChar char="•"/>
        <a:defRPr sz="2498" kern="1200">
          <a:solidFill>
            <a:schemeClr val="tx1"/>
          </a:solidFill>
          <a:latin typeface="+mn-lt"/>
          <a:ea typeface="+mn-ea"/>
          <a:cs typeface="+mn-cs"/>
        </a:defRPr>
      </a:lvl1pPr>
      <a:lvl2pPr marL="611668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2141" kern="1200">
          <a:solidFill>
            <a:schemeClr val="tx1"/>
          </a:solidFill>
          <a:latin typeface="+mn-lt"/>
          <a:ea typeface="+mn-ea"/>
          <a:cs typeface="+mn-cs"/>
        </a:defRPr>
      </a:lvl2pPr>
      <a:lvl3pPr marL="101944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784" kern="1200">
          <a:solidFill>
            <a:schemeClr val="tx1"/>
          </a:solidFill>
          <a:latin typeface="+mn-lt"/>
          <a:ea typeface="+mn-ea"/>
          <a:cs typeface="+mn-cs"/>
        </a:defRPr>
      </a:lvl3pPr>
      <a:lvl4pPr marL="1427225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835003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242782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650560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3058339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46611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1pPr>
      <a:lvl2pPr marL="407778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2pPr>
      <a:lvl3pPr marL="81555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3pPr>
      <a:lvl4pPr marL="1223335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631114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038892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44667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2854449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26222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935">
          <p15:clr>
            <a:srgbClr val="F26B43"/>
          </p15:clr>
        </p15:guide>
        <p15:guide id="5" orient="horz" pos="4042">
          <p15:clr>
            <a:srgbClr val="F26B43"/>
          </p15:clr>
        </p15:guide>
        <p15:guide id="9" pos="7401">
          <p15:clr>
            <a:srgbClr val="F26B43"/>
          </p15:clr>
        </p15:guide>
        <p15:guide id="13" pos="279">
          <p15:clr>
            <a:srgbClr val="F26B43"/>
          </p15:clr>
        </p15:guide>
        <p15:guide id="14" orient="horz" pos="278">
          <p15:clr>
            <a:srgbClr val="F26B43"/>
          </p15:clr>
        </p15:guide>
        <p15:guide id="15" orient="horz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2799E554-D74C-2D46-A4A0-20AFFC9B032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15000"/>
          </a:blip>
          <a:stretch>
            <a:fillRect/>
          </a:stretch>
        </p:blipFill>
        <p:spPr>
          <a:xfrm>
            <a:off x="8648700" y="2743200"/>
            <a:ext cx="3543300" cy="411480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5A7DF8FA-2683-4642-B02D-78840267E6F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46399" y="441325"/>
            <a:ext cx="1744349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947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/>
  <p:txStyles>
    <p:titleStyle>
      <a:lvl1pPr algn="l" defTabSz="815557" rtl="0" eaLnBrk="1" latinLnBrk="0" hangingPunct="1">
        <a:lnSpc>
          <a:spcPct val="90000"/>
        </a:lnSpc>
        <a:spcBef>
          <a:spcPct val="0"/>
        </a:spcBef>
        <a:buNone/>
        <a:defRPr sz="39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3890" indent="-203890" algn="l" defTabSz="815557" rtl="0" eaLnBrk="1" latinLnBrk="0" hangingPunct="1">
        <a:lnSpc>
          <a:spcPct val="90000"/>
        </a:lnSpc>
        <a:spcBef>
          <a:spcPts val="892"/>
        </a:spcBef>
        <a:buFont typeface="Arial" panose="020B0604020202020204" pitchFamily="34" charset="0"/>
        <a:buChar char="•"/>
        <a:defRPr sz="2498" kern="1200">
          <a:solidFill>
            <a:schemeClr val="tx1"/>
          </a:solidFill>
          <a:latin typeface="+mn-lt"/>
          <a:ea typeface="+mn-ea"/>
          <a:cs typeface="+mn-cs"/>
        </a:defRPr>
      </a:lvl1pPr>
      <a:lvl2pPr marL="611668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2141" kern="1200">
          <a:solidFill>
            <a:schemeClr val="tx1"/>
          </a:solidFill>
          <a:latin typeface="+mn-lt"/>
          <a:ea typeface="+mn-ea"/>
          <a:cs typeface="+mn-cs"/>
        </a:defRPr>
      </a:lvl2pPr>
      <a:lvl3pPr marL="101944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784" kern="1200">
          <a:solidFill>
            <a:schemeClr val="tx1"/>
          </a:solidFill>
          <a:latin typeface="+mn-lt"/>
          <a:ea typeface="+mn-ea"/>
          <a:cs typeface="+mn-cs"/>
        </a:defRPr>
      </a:lvl3pPr>
      <a:lvl4pPr marL="1427225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835003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242782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650560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3058339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46611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1pPr>
      <a:lvl2pPr marL="407778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2pPr>
      <a:lvl3pPr marL="81555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3pPr>
      <a:lvl4pPr marL="1223335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631114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038892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44667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2854449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26222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935">
          <p15:clr>
            <a:srgbClr val="F26B43"/>
          </p15:clr>
        </p15:guide>
        <p15:guide id="5" orient="horz" pos="4042">
          <p15:clr>
            <a:srgbClr val="F26B43"/>
          </p15:clr>
        </p15:guide>
        <p15:guide id="9" pos="7401">
          <p15:clr>
            <a:srgbClr val="F26B43"/>
          </p15:clr>
        </p15:guide>
        <p15:guide id="13" pos="279">
          <p15:clr>
            <a:srgbClr val="F26B43"/>
          </p15:clr>
        </p15:guide>
        <p15:guide id="14" orient="horz" pos="278">
          <p15:clr>
            <a:srgbClr val="F26B43"/>
          </p15:clr>
        </p15:guide>
        <p15:guide id="15" orient="horz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F26BA1FC-2AA7-46D3-BA9A-D73D533597C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446399" y="432533"/>
            <a:ext cx="1744349" cy="82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184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4" r:id="rId3"/>
    <p:sldLayoutId id="2147483675" r:id="rId4"/>
    <p:sldLayoutId id="2147483679" r:id="rId5"/>
  </p:sldLayoutIdLst>
  <p:hf hdr="0" ftr="0"/>
  <p:txStyles>
    <p:titleStyle>
      <a:lvl1pPr algn="l" defTabSz="815557" rtl="0" eaLnBrk="1" latinLnBrk="0" hangingPunct="1">
        <a:lnSpc>
          <a:spcPct val="90000"/>
        </a:lnSpc>
        <a:spcBef>
          <a:spcPct val="0"/>
        </a:spcBef>
        <a:buNone/>
        <a:defRPr sz="39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3890" indent="-203890" algn="l" defTabSz="815557" rtl="0" eaLnBrk="1" latinLnBrk="0" hangingPunct="1">
        <a:lnSpc>
          <a:spcPct val="90000"/>
        </a:lnSpc>
        <a:spcBef>
          <a:spcPts val="892"/>
        </a:spcBef>
        <a:buFont typeface="Arial" panose="020B0604020202020204" pitchFamily="34" charset="0"/>
        <a:buChar char="•"/>
        <a:defRPr sz="2498" kern="1200">
          <a:solidFill>
            <a:schemeClr val="tx1"/>
          </a:solidFill>
          <a:latin typeface="+mn-lt"/>
          <a:ea typeface="+mn-ea"/>
          <a:cs typeface="+mn-cs"/>
        </a:defRPr>
      </a:lvl1pPr>
      <a:lvl2pPr marL="611668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2141" kern="1200">
          <a:solidFill>
            <a:schemeClr val="tx1"/>
          </a:solidFill>
          <a:latin typeface="+mn-lt"/>
          <a:ea typeface="+mn-ea"/>
          <a:cs typeface="+mn-cs"/>
        </a:defRPr>
      </a:lvl2pPr>
      <a:lvl3pPr marL="101944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784" kern="1200">
          <a:solidFill>
            <a:schemeClr val="tx1"/>
          </a:solidFill>
          <a:latin typeface="+mn-lt"/>
          <a:ea typeface="+mn-ea"/>
          <a:cs typeface="+mn-cs"/>
        </a:defRPr>
      </a:lvl3pPr>
      <a:lvl4pPr marL="1427225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835003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242782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650560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3058339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46611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1pPr>
      <a:lvl2pPr marL="407778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2pPr>
      <a:lvl3pPr marL="81555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3pPr>
      <a:lvl4pPr marL="1223335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631114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038892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44667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2854449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26222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935">
          <p15:clr>
            <a:srgbClr val="F26B43"/>
          </p15:clr>
        </p15:guide>
        <p15:guide id="5" orient="horz" pos="4042">
          <p15:clr>
            <a:srgbClr val="F26B43"/>
          </p15:clr>
        </p15:guide>
        <p15:guide id="9" pos="7401">
          <p15:clr>
            <a:srgbClr val="F26B43"/>
          </p15:clr>
        </p15:guide>
        <p15:guide id="13" pos="279">
          <p15:clr>
            <a:srgbClr val="F26B43"/>
          </p15:clr>
        </p15:guide>
        <p15:guide id="14" orient="horz" pos="278">
          <p15:clr>
            <a:srgbClr val="F26B43"/>
          </p15:clr>
        </p15:guide>
        <p15:guide id="15" orient="horz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8DED63A8-5311-184A-B74C-C37B428BFE1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6400" y="442801"/>
            <a:ext cx="1745167" cy="82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104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8" r:id="rId1"/>
  </p:sldLayoutIdLst>
  <p:hf hdr="0" ftr="0"/>
  <p:txStyles>
    <p:titleStyle>
      <a:lvl1pPr algn="l" defTabSz="815557" rtl="0" eaLnBrk="1" latinLnBrk="0" hangingPunct="1">
        <a:lnSpc>
          <a:spcPct val="90000"/>
        </a:lnSpc>
        <a:spcBef>
          <a:spcPct val="0"/>
        </a:spcBef>
        <a:buNone/>
        <a:defRPr sz="39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3890" indent="-203890" algn="l" defTabSz="815557" rtl="0" eaLnBrk="1" latinLnBrk="0" hangingPunct="1">
        <a:lnSpc>
          <a:spcPct val="90000"/>
        </a:lnSpc>
        <a:spcBef>
          <a:spcPts val="892"/>
        </a:spcBef>
        <a:buFont typeface="Arial" panose="020B0604020202020204" pitchFamily="34" charset="0"/>
        <a:buChar char="•"/>
        <a:defRPr sz="2498" kern="1200">
          <a:solidFill>
            <a:schemeClr val="tx1"/>
          </a:solidFill>
          <a:latin typeface="+mn-lt"/>
          <a:ea typeface="+mn-ea"/>
          <a:cs typeface="+mn-cs"/>
        </a:defRPr>
      </a:lvl1pPr>
      <a:lvl2pPr marL="611668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2141" kern="1200">
          <a:solidFill>
            <a:schemeClr val="tx1"/>
          </a:solidFill>
          <a:latin typeface="+mn-lt"/>
          <a:ea typeface="+mn-ea"/>
          <a:cs typeface="+mn-cs"/>
        </a:defRPr>
      </a:lvl2pPr>
      <a:lvl3pPr marL="101944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784" kern="1200">
          <a:solidFill>
            <a:schemeClr val="tx1"/>
          </a:solidFill>
          <a:latin typeface="+mn-lt"/>
          <a:ea typeface="+mn-ea"/>
          <a:cs typeface="+mn-cs"/>
        </a:defRPr>
      </a:lvl3pPr>
      <a:lvl4pPr marL="1427225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835003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242782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650560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3058339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466117" indent="-203890" algn="l" defTabSz="815557" rtl="0" eaLnBrk="1" latinLnBrk="0" hangingPunct="1">
        <a:lnSpc>
          <a:spcPct val="90000"/>
        </a:lnSpc>
        <a:spcBef>
          <a:spcPts val="446"/>
        </a:spcBef>
        <a:buFont typeface="Arial" panose="020B0604020202020204" pitchFamily="34" charset="0"/>
        <a:buChar char="•"/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1pPr>
      <a:lvl2pPr marL="407778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2pPr>
      <a:lvl3pPr marL="81555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3pPr>
      <a:lvl4pPr marL="1223335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4pPr>
      <a:lvl5pPr marL="1631114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5pPr>
      <a:lvl6pPr marL="2038892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6pPr>
      <a:lvl7pPr marL="2446670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7pPr>
      <a:lvl8pPr marL="2854449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8pPr>
      <a:lvl9pPr marL="3262227" algn="l" defTabSz="815557" rtl="0" eaLnBrk="1" latinLnBrk="0" hangingPunct="1">
        <a:defRPr sz="16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935">
          <p15:clr>
            <a:srgbClr val="F26B43"/>
          </p15:clr>
        </p15:guide>
        <p15:guide id="5" orient="horz" pos="4042">
          <p15:clr>
            <a:srgbClr val="F26B43"/>
          </p15:clr>
        </p15:guide>
        <p15:guide id="9" pos="7401">
          <p15:clr>
            <a:srgbClr val="F26B43"/>
          </p15:clr>
        </p15:guide>
        <p15:guide id="13" pos="279">
          <p15:clr>
            <a:srgbClr val="F26B43"/>
          </p15:clr>
        </p15:guide>
        <p15:guide id="14" orient="horz" pos="278">
          <p15:clr>
            <a:srgbClr val="F26B43"/>
          </p15:clr>
        </p15:guide>
        <p15:guide id="15" orient="horz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710.png"/><Relationship Id="rId2" Type="http://schemas.openxmlformats.org/officeDocument/2006/relationships/video" Target="../media/media1.m4v"/><Relationship Id="rId1" Type="http://schemas.microsoft.com/office/2007/relationships/media" Target="../media/media1.m4v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55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8.png"/><Relationship Id="rId5" Type="http://schemas.openxmlformats.org/officeDocument/2006/relationships/image" Target="../media/image17.png"/><Relationship Id="rId4" Type="http://schemas.openxmlformats.org/officeDocument/2006/relationships/image" Target="../media/image5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968699E0-D0F2-485A-8266-3E1A1389558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de-DE" dirty="0"/>
              <a:t>Christof Mast</a:t>
            </a:r>
          </a:p>
          <a:p>
            <a:r>
              <a:rPr lang="de-DE" dirty="0"/>
              <a:t>Systems </a:t>
            </a:r>
            <a:r>
              <a:rPr lang="de-DE" dirty="0" err="1"/>
              <a:t>Biophysics</a:t>
            </a:r>
            <a:endParaRPr lang="de-DE" dirty="0"/>
          </a:p>
          <a:p>
            <a:r>
              <a:rPr lang="de-DE" dirty="0"/>
              <a:t>Tel: 08921801484</a:t>
            </a:r>
          </a:p>
          <a:p>
            <a:r>
              <a:rPr lang="de-DE" dirty="0"/>
              <a:t>https://www.biosystems.physik.uni-muenchen.de/</a:t>
            </a:r>
          </a:p>
        </p:txBody>
      </p:sp>
      <p:sp>
        <p:nvSpPr>
          <p:cNvPr id="28" name="Titel 27">
            <a:extLst>
              <a:ext uri="{FF2B5EF4-FFF2-40B4-BE49-F238E27FC236}">
                <a16:creationId xmlns:a16="http://schemas.microsoft.com/office/drawing/2014/main" id="{C59BDE9D-9DBD-4845-99B3-C4653C4A34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2189713"/>
            <a:ext cx="4513400" cy="1775458"/>
          </a:xfrm>
        </p:spPr>
        <p:txBody>
          <a:bodyPr/>
          <a:lstStyle/>
          <a:p>
            <a:r>
              <a:rPr lang="de-DE" dirty="0" err="1"/>
              <a:t>Thermophoresis</a:t>
            </a:r>
            <a:r>
              <a:rPr lang="de-DE" dirty="0"/>
              <a:t> Intro</a:t>
            </a:r>
          </a:p>
        </p:txBody>
      </p:sp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9BFB71F5-6ED9-48C6-A18F-3CCC0EACE5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Systems </a:t>
            </a:r>
            <a:r>
              <a:rPr lang="de-DE" dirty="0" err="1"/>
              <a:t>Biophysics</a:t>
            </a:r>
            <a:r>
              <a:rPr lang="de-DE" dirty="0"/>
              <a:t> Group</a:t>
            </a:r>
          </a:p>
        </p:txBody>
      </p:sp>
    </p:spTree>
    <p:extLst>
      <p:ext uri="{BB962C8B-B14F-4D97-AF65-F5344CB8AC3E}">
        <p14:creationId xmlns:p14="http://schemas.microsoft.com/office/powerpoint/2010/main" val="27978484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07E327B1-1A16-4ECA-8215-2CB018B846D4}"/>
              </a:ext>
            </a:extLst>
          </p:cNvPr>
          <p:cNvGrpSpPr/>
          <p:nvPr/>
        </p:nvGrpSpPr>
        <p:grpSpPr>
          <a:xfrm>
            <a:off x="1524000" y="0"/>
            <a:ext cx="9123680" cy="6851858"/>
            <a:chOff x="0" y="0"/>
            <a:chExt cx="9123680" cy="6851858"/>
          </a:xfrm>
        </p:grpSpPr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3E4F8A01-E4D7-41E5-A969-C1699749FB23}"/>
                </a:ext>
              </a:extLst>
            </p:cNvPr>
            <p:cNvSpPr/>
            <p:nvPr/>
          </p:nvSpPr>
          <p:spPr>
            <a:xfrm>
              <a:off x="0" y="0"/>
              <a:ext cx="9123680" cy="685185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E812954B-59DF-44D8-9D06-04B244156875}"/>
                </a:ext>
              </a:extLst>
            </p:cNvPr>
            <p:cNvSpPr/>
            <p:nvPr/>
          </p:nvSpPr>
          <p:spPr>
            <a:xfrm>
              <a:off x="192389" y="793320"/>
              <a:ext cx="8759222" cy="58894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1973" y="1203169"/>
            <a:ext cx="7256827" cy="5471951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106" y="3975154"/>
            <a:ext cx="3762235" cy="2602414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DD19E905-8A09-4C8D-AE35-B2F4773BB805}"/>
              </a:ext>
            </a:extLst>
          </p:cNvPr>
          <p:cNvSpPr txBox="1"/>
          <p:nvPr/>
        </p:nvSpPr>
        <p:spPr>
          <a:xfrm>
            <a:off x="3698044" y="732908"/>
            <a:ext cx="53102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 err="1"/>
              <a:t>Applications</a:t>
            </a:r>
            <a:endParaRPr lang="de-DE" sz="30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F2DCF41-9836-4C7B-9146-8E035A9049A7}"/>
              </a:ext>
            </a:extLst>
          </p:cNvPr>
          <p:cNvSpPr txBox="1">
            <a:spLocks/>
          </p:cNvSpPr>
          <p:nvPr/>
        </p:nvSpPr>
        <p:spPr bwMode="auto">
          <a:xfrm>
            <a:off x="2246011" y="-206805"/>
            <a:ext cx="82296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de-DE" sz="4000" b="1" dirty="0">
                <a:solidFill>
                  <a:schemeClr val="bg1"/>
                </a:solidFill>
              </a:rPr>
              <a:t>Intro: </a:t>
            </a:r>
            <a:r>
              <a:rPr lang="de-DE" sz="4000" b="1" dirty="0" err="1">
                <a:solidFill>
                  <a:schemeClr val="bg1"/>
                </a:solidFill>
              </a:rPr>
              <a:t>Thermophoresis</a:t>
            </a:r>
            <a:endParaRPr lang="de-DE" sz="4000" b="1" dirty="0">
              <a:solidFill>
                <a:schemeClr val="bg1"/>
              </a:solidFill>
            </a:endParaRP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B0A06FFC-D343-4AD8-8817-D19AA9F84B63}"/>
              </a:ext>
            </a:extLst>
          </p:cNvPr>
          <p:cNvSpPr/>
          <p:nvPr/>
        </p:nvSpPr>
        <p:spPr>
          <a:xfrm>
            <a:off x="8851900" y="1625600"/>
            <a:ext cx="469900" cy="454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4DDA552B-BCD3-4036-9100-EE5B667AAD3F}"/>
              </a:ext>
            </a:extLst>
          </p:cNvPr>
          <p:cNvSpPr/>
          <p:nvPr/>
        </p:nvSpPr>
        <p:spPr>
          <a:xfrm>
            <a:off x="8978899" y="3088291"/>
            <a:ext cx="469900" cy="454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58999DC-4FA5-4397-A97D-D35DE010168E}"/>
              </a:ext>
            </a:extLst>
          </p:cNvPr>
          <p:cNvSpPr txBox="1"/>
          <p:nvPr/>
        </p:nvSpPr>
        <p:spPr>
          <a:xfrm>
            <a:off x="8784281" y="1662354"/>
            <a:ext cx="6051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B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B8146166-BD0A-47FF-8325-C1FC318506E7}"/>
              </a:ext>
            </a:extLst>
          </p:cNvPr>
          <p:cNvSpPr txBox="1"/>
          <p:nvPr/>
        </p:nvSpPr>
        <p:spPr>
          <a:xfrm>
            <a:off x="9334500" y="2637936"/>
            <a:ext cx="699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00B0F0"/>
                </a:solidFill>
              </a:rPr>
              <a:t>LB</a:t>
            </a:r>
          </a:p>
        </p:txBody>
      </p:sp>
    </p:spTree>
    <p:extLst>
      <p:ext uri="{BB962C8B-B14F-4D97-AF65-F5344CB8AC3E}">
        <p14:creationId xmlns:p14="http://schemas.microsoft.com/office/powerpoint/2010/main" val="358302736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5B1B8A8A-585F-4291-B2DD-E135B2E2E574}"/>
              </a:ext>
            </a:extLst>
          </p:cNvPr>
          <p:cNvGrpSpPr/>
          <p:nvPr/>
        </p:nvGrpSpPr>
        <p:grpSpPr>
          <a:xfrm>
            <a:off x="1524000" y="0"/>
            <a:ext cx="9123680" cy="6851858"/>
            <a:chOff x="0" y="0"/>
            <a:chExt cx="9123680" cy="6851858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6F7832DB-1C8A-4781-B5FA-E85230E0D48E}"/>
                </a:ext>
              </a:extLst>
            </p:cNvPr>
            <p:cNvSpPr/>
            <p:nvPr/>
          </p:nvSpPr>
          <p:spPr>
            <a:xfrm>
              <a:off x="0" y="0"/>
              <a:ext cx="9123680" cy="685185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8B22C8A0-61D3-4D6B-8B6F-1188AB937765}"/>
                </a:ext>
              </a:extLst>
            </p:cNvPr>
            <p:cNvSpPr/>
            <p:nvPr/>
          </p:nvSpPr>
          <p:spPr>
            <a:xfrm>
              <a:off x="192389" y="793320"/>
              <a:ext cx="8759222" cy="58894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Grafik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279" y="849613"/>
            <a:ext cx="7453443" cy="5776834"/>
          </a:xfrm>
          <a:prstGeom prst="rect">
            <a:avLst/>
          </a:prstGeom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FC9A98EE-9BC5-4EFE-A128-DB0B8044B79D}"/>
              </a:ext>
            </a:extLst>
          </p:cNvPr>
          <p:cNvSpPr txBox="1">
            <a:spLocks/>
          </p:cNvSpPr>
          <p:nvPr/>
        </p:nvSpPr>
        <p:spPr bwMode="auto">
          <a:xfrm>
            <a:off x="2246011" y="-206805"/>
            <a:ext cx="82296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de-DE" sz="4000" b="1" dirty="0">
                <a:solidFill>
                  <a:schemeClr val="bg1"/>
                </a:solidFill>
              </a:rPr>
              <a:t>Intro: </a:t>
            </a:r>
            <a:r>
              <a:rPr lang="de-DE" sz="4000" b="1" dirty="0" err="1">
                <a:solidFill>
                  <a:schemeClr val="bg1"/>
                </a:solidFill>
              </a:rPr>
              <a:t>Thermophoresis</a:t>
            </a:r>
            <a:endParaRPr lang="de-DE" sz="4000" b="1" dirty="0">
              <a:solidFill>
                <a:schemeClr val="bg1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7DC0636-C1B1-4CF3-9CF6-32406AE3C9B2}"/>
              </a:ext>
            </a:extLst>
          </p:cNvPr>
          <p:cNvSpPr txBox="1"/>
          <p:nvPr/>
        </p:nvSpPr>
        <p:spPr>
          <a:xfrm>
            <a:off x="9004928" y="849614"/>
            <a:ext cx="1152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Stefan</a:t>
            </a:r>
          </a:p>
          <a:p>
            <a:r>
              <a:rPr lang="de-DE" dirty="0" err="1"/>
              <a:t>Duhr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3535068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5B1B8A8A-585F-4291-B2DD-E135B2E2E574}"/>
              </a:ext>
            </a:extLst>
          </p:cNvPr>
          <p:cNvGrpSpPr/>
          <p:nvPr/>
        </p:nvGrpSpPr>
        <p:grpSpPr>
          <a:xfrm>
            <a:off x="1524000" y="0"/>
            <a:ext cx="9123680" cy="6851858"/>
            <a:chOff x="0" y="0"/>
            <a:chExt cx="9123680" cy="6851858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6F7832DB-1C8A-4781-B5FA-E85230E0D48E}"/>
                </a:ext>
              </a:extLst>
            </p:cNvPr>
            <p:cNvSpPr/>
            <p:nvPr/>
          </p:nvSpPr>
          <p:spPr>
            <a:xfrm>
              <a:off x="0" y="0"/>
              <a:ext cx="9123680" cy="685185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8B22C8A0-61D3-4D6B-8B6F-1188AB937765}"/>
                </a:ext>
              </a:extLst>
            </p:cNvPr>
            <p:cNvSpPr/>
            <p:nvPr/>
          </p:nvSpPr>
          <p:spPr>
            <a:xfrm>
              <a:off x="192389" y="793320"/>
              <a:ext cx="8759222" cy="58894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/>
          <a:srcRect l="50000" b="54031"/>
          <a:stretch/>
        </p:blipFill>
        <p:spPr>
          <a:xfrm>
            <a:off x="6096001" y="849614"/>
            <a:ext cx="3726721" cy="2655587"/>
          </a:xfrm>
          <a:prstGeom prst="rect">
            <a:avLst/>
          </a:prstGeom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FC9A98EE-9BC5-4EFE-A128-DB0B8044B79D}"/>
              </a:ext>
            </a:extLst>
          </p:cNvPr>
          <p:cNvSpPr txBox="1">
            <a:spLocks/>
          </p:cNvSpPr>
          <p:nvPr/>
        </p:nvSpPr>
        <p:spPr bwMode="auto">
          <a:xfrm>
            <a:off x="2246011" y="-206805"/>
            <a:ext cx="82296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de-DE" sz="4000" b="1" dirty="0">
                <a:solidFill>
                  <a:schemeClr val="bg1"/>
                </a:solidFill>
              </a:rPr>
              <a:t>Intro: </a:t>
            </a:r>
            <a:r>
              <a:rPr lang="de-DE" sz="4000" b="1" dirty="0" err="1">
                <a:solidFill>
                  <a:schemeClr val="bg1"/>
                </a:solidFill>
              </a:rPr>
              <a:t>Thermophoresis</a:t>
            </a:r>
            <a:endParaRPr lang="de-DE" sz="4000" b="1" dirty="0">
              <a:solidFill>
                <a:schemeClr val="bg1"/>
              </a:solidFill>
            </a:endParaRPr>
          </a:p>
        </p:txBody>
      </p:sp>
      <p:pic>
        <p:nvPicPr>
          <p:cNvPr id="5" name="Grafik 4" descr="Ein Bild, das sitzend, computer, Tisch, Computer enthält.&#10;&#10;Automatisch generierte Beschreibung">
            <a:extLst>
              <a:ext uri="{FF2B5EF4-FFF2-40B4-BE49-F238E27FC236}">
                <a16:creationId xmlns:a16="http://schemas.microsoft.com/office/drawing/2014/main" id="{CF368356-802F-4BC1-B9DE-E09084E1CF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321" y="793320"/>
            <a:ext cx="4399931" cy="3162450"/>
          </a:xfrm>
          <a:prstGeom prst="rect">
            <a:avLst/>
          </a:prstGeom>
        </p:spPr>
      </p:pic>
      <p:pic>
        <p:nvPicPr>
          <p:cNvPr id="8" name="Grafik 7" descr="Ein Bild, das drinnen, sitzend, Monitor, Mikrowelle enthält.&#10;&#10;Automatisch generierte Beschreibung">
            <a:extLst>
              <a:ext uri="{FF2B5EF4-FFF2-40B4-BE49-F238E27FC236}">
                <a16:creationId xmlns:a16="http://schemas.microsoft.com/office/drawing/2014/main" id="{25037F2B-9DFA-4F1C-998E-019DF841324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643" y="3576583"/>
            <a:ext cx="3177968" cy="316245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33946D93-4A04-4D12-82C1-FED1984DAB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493" y="3955770"/>
            <a:ext cx="4656455" cy="2699394"/>
          </a:xfrm>
          <a:prstGeom prst="rect">
            <a:avLst/>
          </a:prstGeom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4E988F54-EF86-4A88-9CDE-ECB1944CFC67}"/>
              </a:ext>
            </a:extLst>
          </p:cNvPr>
          <p:cNvSpPr txBox="1"/>
          <p:nvPr/>
        </p:nvSpPr>
        <p:spPr>
          <a:xfrm>
            <a:off x="9004928" y="849614"/>
            <a:ext cx="11525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Stefan</a:t>
            </a:r>
          </a:p>
          <a:p>
            <a:r>
              <a:rPr lang="de-DE" dirty="0" err="1"/>
              <a:t>Duhr</a:t>
            </a:r>
            <a:endParaRPr lang="de-DE" dirty="0"/>
          </a:p>
        </p:txBody>
      </p:sp>
      <p:pic>
        <p:nvPicPr>
          <p:cNvPr id="16" name="Grafik 15" descr="Ein Bild, das Karte, Text enthält.&#10;&#10;Automatisch generierte Beschreibung">
            <a:extLst>
              <a:ext uri="{FF2B5EF4-FFF2-40B4-BE49-F238E27FC236}">
                <a16:creationId xmlns:a16="http://schemas.microsoft.com/office/drawing/2014/main" id="{1AEE6A4F-6946-4CB2-95BC-6F2EB609EDA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4493" y="3955770"/>
            <a:ext cx="4656455" cy="269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7368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3889EAAA-2A39-E347-B0AA-909793490C00}" type="slidenum">
              <a:rPr lang="de-DE" smtClean="0"/>
              <a:pPr algn="l"/>
              <a:t>13</a:t>
            </a:fld>
            <a:endParaRPr lang="de-DE" dirty="0"/>
          </a:p>
        </p:txBody>
      </p:sp>
      <p:sp>
        <p:nvSpPr>
          <p:cNvPr id="7" name="Titel 5"/>
          <p:cNvSpPr>
            <a:spLocks noGrp="1"/>
          </p:cNvSpPr>
          <p:nvPr>
            <p:ph type="title"/>
          </p:nvPr>
        </p:nvSpPr>
        <p:spPr>
          <a:xfrm>
            <a:off x="2180491" y="444249"/>
            <a:ext cx="9577019" cy="1042988"/>
          </a:xfrm>
        </p:spPr>
        <p:txBody>
          <a:bodyPr/>
          <a:lstStyle/>
          <a:p>
            <a:r>
              <a:rPr lang="de-DE" dirty="0"/>
              <a:t>Thermophoresis</a:t>
            </a:r>
            <a:br>
              <a:rPr lang="de-DE" dirty="0"/>
            </a:br>
            <a:r>
              <a:rPr lang="de-DE" b="0" dirty="0"/>
              <a:t>(high </a:t>
            </a:r>
            <a:r>
              <a:rPr lang="de-DE" b="0" dirty="0" err="1"/>
              <a:t>throughput</a:t>
            </a:r>
            <a:r>
              <a:rPr lang="de-DE" b="0" dirty="0"/>
              <a:t>)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848" y="1830427"/>
            <a:ext cx="7719579" cy="4866346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41897" y="1487237"/>
            <a:ext cx="69733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Measurement in </a:t>
            </a:r>
            <a:r>
              <a:rPr lang="de-DE" b="1" dirty="0" err="1"/>
              <a:t>droplets</a:t>
            </a:r>
            <a:r>
              <a:rPr lang="de-DE" b="1" dirty="0"/>
              <a:t>!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7993527" y="635956"/>
            <a:ext cx="39070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/>
              <a:t>Binder-Ligand-Titration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pipetting</a:t>
            </a:r>
            <a:r>
              <a:rPr lang="de-DE" dirty="0"/>
              <a:t> </a:t>
            </a:r>
            <a:r>
              <a:rPr lang="de-DE" dirty="0" err="1"/>
              <a:t>robot</a:t>
            </a:r>
            <a:r>
              <a:rPr lang="de-DE" dirty="0"/>
              <a:t>/</a:t>
            </a:r>
            <a:r>
              <a:rPr lang="de-DE" dirty="0" err="1"/>
              <a:t>transducer</a:t>
            </a:r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dirty="0" err="1"/>
              <a:t>Full</a:t>
            </a:r>
            <a:r>
              <a:rPr lang="de-DE" dirty="0"/>
              <a:t> </a:t>
            </a:r>
            <a:r>
              <a:rPr lang="de-DE" dirty="0" err="1"/>
              <a:t>characterization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finite </a:t>
            </a:r>
            <a:r>
              <a:rPr lang="de-DE" dirty="0" err="1"/>
              <a:t>element</a:t>
            </a:r>
            <a:r>
              <a:rPr lang="de-DE" dirty="0"/>
              <a:t> </a:t>
            </a:r>
            <a:r>
              <a:rPr lang="de-DE" dirty="0" err="1"/>
              <a:t>models</a:t>
            </a:r>
            <a:endParaRPr lang="de-DE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2353" y="2960913"/>
            <a:ext cx="4498280" cy="3735859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-60252" y="6471642"/>
            <a:ext cx="3153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000000"/>
                </a:solidFill>
                <a:latin typeface="Verdana" panose="020B0604030504040204" pitchFamily="34" charset="0"/>
              </a:rPr>
              <a:t>10.1002/anie.201402514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68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3889EAAA-2A39-E347-B0AA-909793490C00}" type="slidenum">
              <a:rPr lang="de-DE" smtClean="0"/>
              <a:pPr algn="l"/>
              <a:t>14</a:t>
            </a:fld>
            <a:endParaRPr lang="de-DE" dirty="0"/>
          </a:p>
        </p:txBody>
      </p:sp>
      <p:sp>
        <p:nvSpPr>
          <p:cNvPr id="8" name="Titel 5"/>
          <p:cNvSpPr>
            <a:spLocks noGrp="1"/>
          </p:cNvSpPr>
          <p:nvPr>
            <p:ph type="title"/>
          </p:nvPr>
        </p:nvSpPr>
        <p:spPr>
          <a:xfrm>
            <a:off x="2180491" y="444249"/>
            <a:ext cx="9577019" cy="1042988"/>
          </a:xfrm>
        </p:spPr>
        <p:txBody>
          <a:bodyPr/>
          <a:lstStyle/>
          <a:p>
            <a:r>
              <a:rPr lang="de-DE" dirty="0"/>
              <a:t>Thermophoresis</a:t>
            </a:r>
            <a:br>
              <a:rPr lang="de-DE" dirty="0"/>
            </a:br>
            <a:r>
              <a:rPr lang="de-DE" b="0" dirty="0"/>
              <a:t>(high </a:t>
            </a:r>
            <a:r>
              <a:rPr lang="de-DE" b="0" dirty="0" err="1"/>
              <a:t>throughput</a:t>
            </a:r>
            <a:r>
              <a:rPr lang="de-DE" b="0" dirty="0"/>
              <a:t>)</a:t>
            </a:r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3816" y="2571830"/>
            <a:ext cx="6668431" cy="3400900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341897" y="1790811"/>
            <a:ext cx="5947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Visualization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thermal </a:t>
            </a:r>
            <a:r>
              <a:rPr lang="de-DE" dirty="0" err="1"/>
              <a:t>profile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tracking</a:t>
            </a:r>
            <a:r>
              <a:rPr lang="de-DE" dirty="0"/>
              <a:t> </a:t>
            </a:r>
            <a:r>
              <a:rPr lang="de-DE" dirty="0" err="1"/>
              <a:t>fluorescent</a:t>
            </a:r>
            <a:r>
              <a:rPr lang="de-DE" dirty="0"/>
              <a:t> </a:t>
            </a:r>
            <a:r>
              <a:rPr lang="de-DE" dirty="0" err="1"/>
              <a:t>beads</a:t>
            </a:r>
            <a:r>
              <a:rPr lang="de-DE" dirty="0"/>
              <a:t>.</a:t>
            </a:r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2453" y="1950048"/>
            <a:ext cx="3811555" cy="4360301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6897487" y="1539387"/>
            <a:ext cx="4654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Tracking </a:t>
            </a:r>
            <a:r>
              <a:rPr lang="de-DE" dirty="0" err="1"/>
              <a:t>fluorescence</a:t>
            </a:r>
            <a:r>
              <a:rPr lang="de-DE" dirty="0"/>
              <a:t> in </a:t>
            </a:r>
            <a:r>
              <a:rPr lang="de-DE" dirty="0" err="1"/>
              <a:t>droplet</a:t>
            </a:r>
            <a:r>
              <a:rPr lang="de-DE" dirty="0"/>
              <a:t> </a:t>
            </a:r>
            <a:r>
              <a:rPr lang="de-DE" dirty="0" err="1"/>
              <a:t>center</a:t>
            </a:r>
            <a:endParaRPr lang="de-DE" dirty="0"/>
          </a:p>
        </p:txBody>
      </p:sp>
      <p:pic>
        <p:nvPicPr>
          <p:cNvPr id="13" name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5409" y="2406559"/>
            <a:ext cx="5458587" cy="3105583"/>
          </a:xfrm>
          <a:prstGeom prst="rect">
            <a:avLst/>
          </a:prstGeom>
        </p:spPr>
      </p:pic>
      <p:sp>
        <p:nvSpPr>
          <p:cNvPr id="14" name="Rechteck 13"/>
          <p:cNvSpPr/>
          <p:nvPr/>
        </p:nvSpPr>
        <p:spPr>
          <a:xfrm>
            <a:off x="1412948" y="6471642"/>
            <a:ext cx="31534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000000"/>
                </a:solidFill>
                <a:latin typeface="Verdana" panose="020B0604030504040204" pitchFamily="34" charset="0"/>
              </a:rPr>
              <a:t>10.1002/anie.201402514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46410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3889EAAA-2A39-E347-B0AA-909793490C00}" type="slidenum">
              <a:rPr lang="de-DE" smtClean="0"/>
              <a:pPr algn="l"/>
              <a:t>15</a:t>
            </a:fld>
            <a:endParaRPr lang="de-DE" dirty="0"/>
          </a:p>
        </p:txBody>
      </p:sp>
      <p:sp>
        <p:nvSpPr>
          <p:cNvPr id="7" name="Titel 5"/>
          <p:cNvSpPr>
            <a:spLocks noGrp="1"/>
          </p:cNvSpPr>
          <p:nvPr>
            <p:ph type="title"/>
          </p:nvPr>
        </p:nvSpPr>
        <p:spPr>
          <a:xfrm>
            <a:off x="2180491" y="444249"/>
            <a:ext cx="9577019" cy="1042988"/>
          </a:xfrm>
        </p:spPr>
        <p:txBody>
          <a:bodyPr/>
          <a:lstStyle/>
          <a:p>
            <a:r>
              <a:rPr lang="de-DE" dirty="0"/>
              <a:t>Thermophoresis </a:t>
            </a:r>
            <a:r>
              <a:rPr lang="de-DE" dirty="0" err="1"/>
              <a:t>inside</a:t>
            </a:r>
            <a:r>
              <a:rPr lang="de-DE" dirty="0"/>
              <a:t> </a:t>
            </a:r>
            <a:r>
              <a:rPr lang="de-DE" dirty="0" err="1"/>
              <a:t>living</a:t>
            </a:r>
            <a:r>
              <a:rPr lang="de-DE" dirty="0"/>
              <a:t> </a:t>
            </a:r>
            <a:r>
              <a:rPr lang="de-DE" dirty="0" err="1"/>
              <a:t>cells</a:t>
            </a:r>
            <a:endParaRPr lang="de-DE" b="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94" y="1696496"/>
            <a:ext cx="5768407" cy="4186144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0044" y="1487236"/>
            <a:ext cx="4244949" cy="4476683"/>
          </a:xfrm>
          <a:prstGeom prst="rect">
            <a:avLst/>
          </a:prstGeom>
        </p:spPr>
      </p:pic>
      <p:sp>
        <p:nvSpPr>
          <p:cNvPr id="6" name="Rechteck 5"/>
          <p:cNvSpPr/>
          <p:nvPr/>
        </p:nvSpPr>
        <p:spPr>
          <a:xfrm>
            <a:off x="4477737" y="6327441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10.1021/ja506169b</a:t>
            </a:r>
          </a:p>
        </p:txBody>
      </p:sp>
    </p:spTree>
    <p:extLst>
      <p:ext uri="{BB962C8B-B14F-4D97-AF65-F5344CB8AC3E}">
        <p14:creationId xmlns:p14="http://schemas.microsoft.com/office/powerpoint/2010/main" val="260854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l"/>
            <a:fld id="{3889EAAA-2A39-E347-B0AA-909793490C00}" type="slidenum">
              <a:rPr lang="de-DE" smtClean="0"/>
              <a:pPr algn="l"/>
              <a:t>16</a:t>
            </a:fld>
            <a:endParaRPr lang="de-DE" dirty="0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2180491" y="444249"/>
            <a:ext cx="9577019" cy="1042988"/>
          </a:xfrm>
        </p:spPr>
        <p:txBody>
          <a:bodyPr/>
          <a:lstStyle/>
          <a:p>
            <a:r>
              <a:rPr lang="de-DE" dirty="0"/>
              <a:t>Thermophoresis </a:t>
            </a:r>
            <a:r>
              <a:rPr lang="de-DE" dirty="0" err="1"/>
              <a:t>inside</a:t>
            </a:r>
            <a:r>
              <a:rPr lang="de-DE" dirty="0"/>
              <a:t> </a:t>
            </a:r>
            <a:r>
              <a:rPr lang="de-DE" dirty="0" err="1"/>
              <a:t>living</a:t>
            </a:r>
            <a:r>
              <a:rPr lang="de-DE" dirty="0"/>
              <a:t> </a:t>
            </a:r>
            <a:r>
              <a:rPr lang="de-DE" dirty="0" err="1"/>
              <a:t>cells</a:t>
            </a:r>
            <a:endParaRPr lang="de-DE" b="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511" y="1701190"/>
            <a:ext cx="4601217" cy="4029637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3"/>
          <a:srcRect b="50065"/>
          <a:stretch/>
        </p:blipFill>
        <p:spPr>
          <a:xfrm>
            <a:off x="5370170" y="1858690"/>
            <a:ext cx="4906060" cy="3872137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>
          <a:xfrm>
            <a:off x="3831945" y="6327441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10.1021/ja506169b</a:t>
            </a:r>
          </a:p>
        </p:txBody>
      </p:sp>
    </p:spTree>
    <p:extLst>
      <p:ext uri="{BB962C8B-B14F-4D97-AF65-F5344CB8AC3E}">
        <p14:creationId xmlns:p14="http://schemas.microsoft.com/office/powerpoint/2010/main" val="2114769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485C4A61-01C3-4076-AB08-31EACCDAF58D}"/>
              </a:ext>
            </a:extLst>
          </p:cNvPr>
          <p:cNvGrpSpPr/>
          <p:nvPr/>
        </p:nvGrpSpPr>
        <p:grpSpPr>
          <a:xfrm>
            <a:off x="1524000" y="-206805"/>
            <a:ext cx="9123680" cy="7058663"/>
            <a:chOff x="0" y="-206805"/>
            <a:chExt cx="9123680" cy="7058663"/>
          </a:xfrm>
        </p:grpSpPr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45ED576E-D903-4CC8-89B8-736BD4690432}"/>
                </a:ext>
              </a:extLst>
            </p:cNvPr>
            <p:cNvGrpSpPr/>
            <p:nvPr/>
          </p:nvGrpSpPr>
          <p:grpSpPr>
            <a:xfrm>
              <a:off x="0" y="0"/>
              <a:ext cx="9123680" cy="6851858"/>
              <a:chOff x="0" y="0"/>
              <a:chExt cx="9123680" cy="6851858"/>
            </a:xfrm>
          </p:grpSpPr>
          <p:sp>
            <p:nvSpPr>
              <p:cNvPr id="6" name="Rechteck 5">
                <a:extLst>
                  <a:ext uri="{FF2B5EF4-FFF2-40B4-BE49-F238E27FC236}">
                    <a16:creationId xmlns:a16="http://schemas.microsoft.com/office/drawing/2014/main" id="{230FB704-07A4-431C-A675-58E25A4996EC}"/>
                  </a:ext>
                </a:extLst>
              </p:cNvPr>
              <p:cNvSpPr/>
              <p:nvPr/>
            </p:nvSpPr>
            <p:spPr>
              <a:xfrm>
                <a:off x="0" y="0"/>
                <a:ext cx="9123680" cy="6851858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echteck 6">
                <a:extLst>
                  <a:ext uri="{FF2B5EF4-FFF2-40B4-BE49-F238E27FC236}">
                    <a16:creationId xmlns:a16="http://schemas.microsoft.com/office/drawing/2014/main" id="{A3C201CD-5D4B-418A-9DA3-6514683CF22B}"/>
                  </a:ext>
                </a:extLst>
              </p:cNvPr>
              <p:cNvSpPr/>
              <p:nvPr/>
            </p:nvSpPr>
            <p:spPr>
              <a:xfrm>
                <a:off x="192389" y="793320"/>
                <a:ext cx="8759222" cy="588942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" name="Titel 1"/>
            <p:cNvSpPr txBox="1">
              <a:spLocks/>
            </p:cNvSpPr>
            <p:nvPr/>
          </p:nvSpPr>
          <p:spPr bwMode="auto">
            <a:xfrm>
              <a:off x="722011" y="-206805"/>
              <a:ext cx="8229600" cy="1000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normAutofit fontScale="97500"/>
            </a:bodyPr>
            <a:lstStyle>
              <a:lvl1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  <a:lvl2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2pPr>
              <a:lvl3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3pPr>
              <a:lvl4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4pPr>
              <a:lvl5pPr algn="ctr" rtl="0" eaLnBrk="0" fontAlgn="base" hangingPunct="0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5pPr>
              <a:lvl6pPr marL="4572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6pPr>
              <a:lvl7pPr marL="9144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7pPr>
              <a:lvl8pPr marL="13716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8pPr>
              <a:lvl9pPr marL="1828800" algn="ctr" rtl="0" fontAlgn="base">
                <a:spcBef>
                  <a:spcPct val="0"/>
                </a:spcBef>
                <a:spcAft>
                  <a:spcPct val="0"/>
                </a:spcAft>
                <a:defRPr sz="44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fontAlgn="auto" hangingPunct="1">
                <a:spcAft>
                  <a:spcPts val="0"/>
                </a:spcAft>
                <a:defRPr/>
              </a:pPr>
              <a:r>
                <a:rPr lang="de-DE" sz="4000" b="1" dirty="0">
                  <a:solidFill>
                    <a:schemeClr val="bg1"/>
                  </a:solidFill>
                </a:rPr>
                <a:t>Intro: </a:t>
              </a:r>
              <a:r>
                <a:rPr lang="de-DE" sz="4000" b="1" dirty="0" err="1">
                  <a:solidFill>
                    <a:schemeClr val="bg1"/>
                  </a:solidFill>
                </a:rPr>
                <a:t>Thermophoresis</a:t>
              </a:r>
              <a:endParaRPr lang="de-DE" sz="40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8601" y="1645920"/>
            <a:ext cx="8640319" cy="494538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1537551" y="724749"/>
            <a:ext cx="91236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/>
              <a:t>Definition: „Movement </a:t>
            </a:r>
            <a:r>
              <a:rPr lang="de-DE" b="1" dirty="0" err="1"/>
              <a:t>of</a:t>
            </a:r>
            <a:r>
              <a:rPr lang="de-DE" b="1" dirty="0"/>
              <a:t> </a:t>
            </a:r>
            <a:r>
              <a:rPr lang="de-DE" b="1" dirty="0" err="1"/>
              <a:t>molecules</a:t>
            </a:r>
            <a:r>
              <a:rPr lang="de-DE" b="1" dirty="0"/>
              <a:t> </a:t>
            </a:r>
            <a:r>
              <a:rPr lang="de-DE" b="1" dirty="0" err="1"/>
              <a:t>along</a:t>
            </a:r>
            <a:r>
              <a:rPr lang="de-DE" b="1" dirty="0"/>
              <a:t> a thermal </a:t>
            </a:r>
            <a:r>
              <a:rPr lang="de-DE" b="1" dirty="0" err="1"/>
              <a:t>gradient</a:t>
            </a:r>
            <a:r>
              <a:rPr lang="de-DE" b="1" dirty="0"/>
              <a:t>“</a:t>
            </a:r>
          </a:p>
          <a:p>
            <a:pPr algn="ctr"/>
            <a:r>
              <a:rPr lang="de-DE" dirty="0"/>
              <a:t>Here: </a:t>
            </a:r>
            <a:r>
              <a:rPr lang="de-DE" dirty="0" err="1"/>
              <a:t>Charged</a:t>
            </a:r>
            <a:r>
              <a:rPr lang="de-DE" dirty="0"/>
              <a:t> </a:t>
            </a:r>
            <a:r>
              <a:rPr lang="de-DE" dirty="0" err="1"/>
              <a:t>molecules</a:t>
            </a:r>
            <a:r>
              <a:rPr lang="de-DE" dirty="0"/>
              <a:t> in </a:t>
            </a:r>
            <a:r>
              <a:rPr lang="de-DE" dirty="0" err="1"/>
              <a:t>water</a:t>
            </a:r>
            <a:r>
              <a:rPr lang="de-DE" dirty="0"/>
              <a:t> (DNA, </a:t>
            </a:r>
            <a:r>
              <a:rPr lang="de-DE" dirty="0" err="1"/>
              <a:t>proteins</a:t>
            </a:r>
            <a:r>
              <a:rPr lang="de-DE" dirty="0"/>
              <a:t>..)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34C7E054-044D-46BB-BCEC-B244905C39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729" y="1428994"/>
            <a:ext cx="2103290" cy="456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36172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hteck 1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A7047438-F9A4-4F62-BC0D-2A184BB1FA61}"/>
              </a:ext>
            </a:extLst>
          </p:cNvPr>
          <p:cNvGrpSpPr/>
          <p:nvPr/>
        </p:nvGrpSpPr>
        <p:grpSpPr>
          <a:xfrm>
            <a:off x="1524000" y="0"/>
            <a:ext cx="9123680" cy="6851858"/>
            <a:chOff x="0" y="0"/>
            <a:chExt cx="9123680" cy="6851858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907AFB5D-EEDE-4C6E-A2EF-C228E5E31B8A}"/>
                </a:ext>
              </a:extLst>
            </p:cNvPr>
            <p:cNvSpPr/>
            <p:nvPr/>
          </p:nvSpPr>
          <p:spPr>
            <a:xfrm>
              <a:off x="0" y="0"/>
              <a:ext cx="9123680" cy="685185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950C2585-570D-4B53-8CD4-3B1275F701AE}"/>
                </a:ext>
              </a:extLst>
            </p:cNvPr>
            <p:cNvSpPr/>
            <p:nvPr/>
          </p:nvSpPr>
          <p:spPr>
            <a:xfrm>
              <a:off x="192389" y="793320"/>
              <a:ext cx="8759222" cy="58894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4"/>
          <a:srcRect r="51630"/>
          <a:stretch/>
        </p:blipFill>
        <p:spPr>
          <a:xfrm>
            <a:off x="5879255" y="1332650"/>
            <a:ext cx="4422987" cy="3610194"/>
          </a:xfrm>
          <a:prstGeom prst="rect">
            <a:avLst/>
          </a:prstGeom>
        </p:spPr>
      </p:pic>
      <p:pic>
        <p:nvPicPr>
          <p:cNvPr id="6" name="Medien1">
            <a:hlinkClick r:id="" action="ppaction://media"/>
            <a:extLst>
              <a:ext uri="{FF2B5EF4-FFF2-40B4-BE49-F238E27FC236}">
                <a16:creationId xmlns:a16="http://schemas.microsoft.com/office/drawing/2014/main" id="{31073642-2B8A-4B71-A5EF-9A682609F41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56220" y="1586641"/>
            <a:ext cx="3497455" cy="2643425"/>
          </a:xfrm>
          <a:prstGeom prst="rect">
            <a:avLst/>
          </a:prstGeom>
        </p:spPr>
      </p:pic>
      <p:sp>
        <p:nvSpPr>
          <p:cNvPr id="3" name="Titel 1">
            <a:extLst>
              <a:ext uri="{FF2B5EF4-FFF2-40B4-BE49-F238E27FC236}">
                <a16:creationId xmlns:a16="http://schemas.microsoft.com/office/drawing/2014/main" id="{AE68B563-E57A-44D5-B671-AE9611D846F1}"/>
              </a:ext>
            </a:extLst>
          </p:cNvPr>
          <p:cNvSpPr txBox="1">
            <a:spLocks/>
          </p:cNvSpPr>
          <p:nvPr/>
        </p:nvSpPr>
        <p:spPr bwMode="auto">
          <a:xfrm>
            <a:off x="2246011" y="-206805"/>
            <a:ext cx="82296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de-DE" sz="4000" b="1" dirty="0">
                <a:solidFill>
                  <a:schemeClr val="bg1"/>
                </a:solidFill>
              </a:rPr>
              <a:t>Intro: </a:t>
            </a:r>
            <a:r>
              <a:rPr lang="de-DE" sz="4000" b="1" dirty="0" err="1">
                <a:solidFill>
                  <a:schemeClr val="bg1"/>
                </a:solidFill>
              </a:rPr>
              <a:t>Thermophoresis</a:t>
            </a:r>
            <a:endParaRPr lang="de-DE" sz="4000" b="1" dirty="0">
              <a:solidFill>
                <a:schemeClr val="bg1"/>
              </a:solidFill>
            </a:endParaRP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DB29EE7-D94F-41FE-A525-68EF21694D24}"/>
              </a:ext>
            </a:extLst>
          </p:cNvPr>
          <p:cNvSpPr txBox="1"/>
          <p:nvPr/>
        </p:nvSpPr>
        <p:spPr>
          <a:xfrm>
            <a:off x="5632027" y="2871894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de-DE" dirty="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D9058C72-9E11-4794-95A6-7CC696CC92E4}"/>
              </a:ext>
            </a:extLst>
          </p:cNvPr>
          <p:cNvGrpSpPr/>
          <p:nvPr/>
        </p:nvGrpSpPr>
        <p:grpSpPr>
          <a:xfrm>
            <a:off x="1825095" y="4769395"/>
            <a:ext cx="8674100" cy="1775134"/>
            <a:chOff x="301095" y="4769395"/>
            <a:chExt cx="8674100" cy="1775134"/>
          </a:xfrm>
        </p:grpSpPr>
        <p:pic>
          <p:nvPicPr>
            <p:cNvPr id="5" name="Grafik 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01095" y="4769395"/>
              <a:ext cx="8674100" cy="1775134"/>
            </a:xfrm>
            <a:prstGeom prst="rect">
              <a:avLst/>
            </a:prstGeom>
          </p:spPr>
        </p:pic>
        <p:sp>
          <p:nvSpPr>
            <p:cNvPr id="4" name="Rechteck 3">
              <a:extLst>
                <a:ext uri="{FF2B5EF4-FFF2-40B4-BE49-F238E27FC236}">
                  <a16:creationId xmlns:a16="http://schemas.microsoft.com/office/drawing/2014/main" id="{36B36968-65B2-4FE2-A8E1-96FF69A7B675}"/>
                </a:ext>
              </a:extLst>
            </p:cNvPr>
            <p:cNvSpPr/>
            <p:nvPr/>
          </p:nvSpPr>
          <p:spPr>
            <a:xfrm>
              <a:off x="419782" y="4862930"/>
              <a:ext cx="2587413" cy="71797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3EA9A564-9FA9-4729-93C8-83BBD9F33AF9}"/>
                    </a:ext>
                  </a:extLst>
                </p:cNvPr>
                <p:cNvSpPr txBox="1"/>
                <p:nvPr/>
              </p:nvSpPr>
              <p:spPr>
                <a:xfrm>
                  <a:off x="651308" y="5083416"/>
                  <a:ext cx="2682241" cy="27699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acc>
                          <m:accPr>
                            <m:chr m:val="⃗"/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acc>
                        <m:r>
                          <a:rPr lang="de-DE" i="1">
                            <a:latin typeface="Cambria Math" panose="02040503050406030204" pitchFamily="18" charset="0"/>
                          </a:rPr>
                          <m:t>=−</m:t>
                        </m:r>
                        <m:sSub>
                          <m:sSubPr>
                            <m:ctrlPr>
                              <a:rPr lang="de-DE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𝐷</m:t>
                            </m:r>
                          </m:e>
                          <m:sub>
                            <m:r>
                              <a:rPr lang="de-DE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b>
                        </m:sSub>
                        <m:r>
                          <a:rPr lang="de-DE">
                            <a:latin typeface="Cambria Math" panose="02040503050406030204" pitchFamily="18" charset="0"/>
                          </a:rPr>
                          <m:t>𝛻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𝑇𝑐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𝐷</m:t>
                        </m:r>
                        <m:r>
                          <a:rPr lang="de-DE">
                            <a:latin typeface="Cambria Math" panose="02040503050406030204" pitchFamily="18" charset="0"/>
                          </a:rPr>
                          <m:t>𝛻</m:t>
                        </m:r>
                        <m:r>
                          <a:rPr lang="de-DE" i="1">
                            <a:latin typeface="Cambria Math" panose="02040503050406030204" pitchFamily="18" charset="0"/>
                          </a:rPr>
                          <m:t>𝑐</m:t>
                        </m:r>
                      </m:oMath>
                    </m:oMathPara>
                  </a14:m>
                  <a:endParaRPr lang="de-DE" dirty="0"/>
                </a:p>
              </p:txBody>
            </p:sp>
          </mc:Choice>
          <mc:Fallback xmlns="">
            <p:sp>
              <p:nvSpPr>
                <p:cNvPr id="8" name="Textfeld 7">
                  <a:extLst>
                    <a:ext uri="{FF2B5EF4-FFF2-40B4-BE49-F238E27FC236}">
                      <a16:creationId xmlns:a16="http://schemas.microsoft.com/office/drawing/2014/main" id="{3EA9A564-9FA9-4729-93C8-83BBD9F33AF9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1308" y="5083416"/>
                  <a:ext cx="2682241" cy="276999"/>
                </a:xfrm>
                <a:prstGeom prst="rect">
                  <a:avLst/>
                </a:prstGeom>
                <a:blipFill>
                  <a:blip r:embed="rId7"/>
                  <a:stretch>
                    <a:fillRect t="-46667" b="-28889"/>
                  </a:stretch>
                </a:blipFill>
              </p:spPr>
              <p:txBody>
                <a:bodyPr/>
                <a:lstStyle/>
                <a:p>
                  <a:r>
                    <a:rPr lang="de-DE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361665998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08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4058" y="1500077"/>
            <a:ext cx="5224348" cy="529538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2034058" y="2223261"/>
            <a:ext cx="2060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But </a:t>
            </a:r>
            <a:r>
              <a:rPr lang="de-DE" dirty="0" err="1"/>
              <a:t>we</a:t>
            </a:r>
            <a:r>
              <a:rPr lang="de-DE" dirty="0"/>
              <a:t> </a:t>
            </a:r>
            <a:r>
              <a:rPr lang="de-DE" dirty="0" err="1"/>
              <a:t>know</a:t>
            </a:r>
            <a:r>
              <a:rPr lang="de-DE" dirty="0"/>
              <a:t>:</a:t>
            </a: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4"/>
          <a:srcRect t="9481"/>
          <a:stretch/>
        </p:blipFill>
        <p:spPr>
          <a:xfrm>
            <a:off x="2066926" y="2879724"/>
            <a:ext cx="5191480" cy="413607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66926" y="3838597"/>
            <a:ext cx="4782217" cy="609685"/>
          </a:xfrm>
          <a:prstGeom prst="rect">
            <a:avLst/>
          </a:prstGeom>
        </p:spPr>
      </p:pic>
      <p:sp>
        <p:nvSpPr>
          <p:cNvPr id="7" name="Pfeil nach unten 6"/>
          <p:cNvSpPr/>
          <p:nvPr/>
        </p:nvSpPr>
        <p:spPr>
          <a:xfrm>
            <a:off x="4094518" y="3406127"/>
            <a:ext cx="674307" cy="3196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6"/>
          <a:srcRect t="11823"/>
          <a:stretch/>
        </p:blipFill>
        <p:spPr>
          <a:xfrm>
            <a:off x="3281532" y="5372099"/>
            <a:ext cx="2353003" cy="461999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 rotWithShape="1">
          <a:blip r:embed="rId7"/>
          <a:srcRect t="14560"/>
          <a:stretch/>
        </p:blipFill>
        <p:spPr>
          <a:xfrm>
            <a:off x="2233277" y="4763828"/>
            <a:ext cx="4310398" cy="459440"/>
          </a:xfrm>
          <a:prstGeom prst="rect">
            <a:avLst/>
          </a:prstGeom>
        </p:spPr>
      </p:pic>
      <p:sp>
        <p:nvSpPr>
          <p:cNvPr id="10" name="Pfeil nach unten 9"/>
          <p:cNvSpPr/>
          <p:nvPr/>
        </p:nvSpPr>
        <p:spPr>
          <a:xfrm>
            <a:off x="4094518" y="4401242"/>
            <a:ext cx="674307" cy="3196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6739407" y="4763828"/>
            <a:ext cx="2928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total differential f. G(</a:t>
            </a:r>
            <a:r>
              <a:rPr lang="de-DE" dirty="0" err="1"/>
              <a:t>T,p,N</a:t>
            </a:r>
            <a:r>
              <a:rPr lang="de-DE" dirty="0"/>
              <a:t>) </a:t>
            </a:r>
          </a:p>
        </p:txBody>
      </p:sp>
      <p:sp>
        <p:nvSpPr>
          <p:cNvPr id="13" name="Rechteck 12"/>
          <p:cNvSpPr/>
          <p:nvPr/>
        </p:nvSpPr>
        <p:spPr>
          <a:xfrm>
            <a:off x="3550548" y="6267233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10.1073/pnas.0603873103 </a:t>
            </a:r>
          </a:p>
        </p:txBody>
      </p:sp>
    </p:spTree>
    <p:extLst>
      <p:ext uri="{BB962C8B-B14F-4D97-AF65-F5344CB8AC3E}">
        <p14:creationId xmlns:p14="http://schemas.microsoft.com/office/powerpoint/2010/main" val="28802046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/>
              <p:cNvSpPr txBox="1"/>
              <p:nvPr/>
            </p:nvSpPr>
            <p:spPr>
              <a:xfrm>
                <a:off x="2165710" y="1520309"/>
                <a:ext cx="34956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𝑖𝑜𝑛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~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𝐸𝑛𝑒𝑟𝑔𝑦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𝑜𝑓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𝑠𝑝h𝑒𝑟𝑖𝑐𝑎𝑙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𝑐𝑎𝑝𝑎𝑐𝑖𝑡𝑜𝑟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6" name="Textfeld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5710" y="1520309"/>
                <a:ext cx="3495675" cy="369332"/>
              </a:xfrm>
              <a:prstGeom prst="rect">
                <a:avLst/>
              </a:prstGeom>
              <a:blipFill>
                <a:blip r:embed="rId3"/>
                <a:stretch>
                  <a:fillRect r="-11672" b="-14754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feld 11"/>
              <p:cNvSpPr txBox="1"/>
              <p:nvPr/>
            </p:nvSpPr>
            <p:spPr>
              <a:xfrm>
                <a:off x="1918060" y="1948934"/>
                <a:ext cx="4143375" cy="7203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𝑖𝑜𝑛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𝑄</m:t>
                              </m:r>
                            </m:e>
                            <m:sup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den>
                      </m:f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,  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den>
                      </m:f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𝜋𝜖</m:t>
                          </m:r>
                        </m:den>
                      </m:f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⋅</m:t>
                      </m:r>
                      <m:d>
                        <m:d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den>
                          </m:f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2" name="Textfeld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8060" y="1948934"/>
                <a:ext cx="4143375" cy="7203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122" name="Picture 2" descr="https://upload.wikimedia.org/wikipedia/commons/thumb/3/3f/Spherical_Capacitor.svg/220px-Spherical_Capacitor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585" y="901183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12"/>
              <p:cNvSpPr txBox="1"/>
              <p:nvPr/>
            </p:nvSpPr>
            <p:spPr>
              <a:xfrm>
                <a:off x="2222789" y="2805499"/>
                <a:ext cx="3546740" cy="81836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~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𝐷𝐻</m:t>
                          </m:r>
                        </m:sub>
                      </m:sSub>
                      <m:d>
                        <m:d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e>
                      </m:d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𝜖</m:t>
                              </m:r>
                              <m:d>
                                <m:d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</m:d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𝜖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𝑘𝑇</m:t>
                              </m:r>
                            </m:num>
                            <m:den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sSub>
                                <m:sSubPr>
                                  <m:ctrlP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de-DE" b="0" i="1" smtClean="0">
                                      <a:latin typeface="Cambria Math" panose="02040503050406030204" pitchFamily="18" charset="0"/>
                                    </a:rPr>
                                    <m:t>𝑠</m:t>
                                  </m:r>
                                </m:sub>
                              </m:sSub>
                            </m:den>
                          </m:f>
                        </m:e>
                      </m:rad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de-DE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de-DE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de-DE" i="1">
                          <a:latin typeface="Cambria Math" panose="02040503050406030204" pitchFamily="18" charset="0"/>
                        </a:rPr>
                        <m:t>→ </m:t>
                      </m:r>
                      <m:r>
                        <a:rPr lang="de-DE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13" name="Textfeld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22789" y="2805499"/>
                <a:ext cx="3546740" cy="818366"/>
              </a:xfrm>
              <a:prstGeom prst="rect">
                <a:avLst/>
              </a:prstGeom>
              <a:blipFill>
                <a:blip r:embed="rId6"/>
                <a:stretch>
                  <a:fillRect b="-149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5" name="Grafik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71907" y="3690193"/>
            <a:ext cx="5420481" cy="1324160"/>
          </a:xfrm>
          <a:prstGeom prst="rect">
            <a:avLst/>
          </a:prstGeom>
        </p:spPr>
      </p:pic>
      <p:cxnSp>
        <p:nvCxnSpPr>
          <p:cNvPr id="18" name="Gerade Verbindung mit Pfeil 17"/>
          <p:cNvCxnSpPr/>
          <p:nvPr/>
        </p:nvCxnSpPr>
        <p:spPr>
          <a:xfrm>
            <a:off x="4730457" y="3547991"/>
            <a:ext cx="278858" cy="4757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pic>
        <p:nvPicPr>
          <p:cNvPr id="19" name="Grafik 18"/>
          <p:cNvPicPr>
            <a:picLocks noChangeAspect="1"/>
          </p:cNvPicPr>
          <p:nvPr/>
        </p:nvPicPr>
        <p:blipFill rotWithShape="1">
          <a:blip r:embed="rId8"/>
          <a:srcRect t="12283" b="12971"/>
          <a:stretch/>
        </p:blipFill>
        <p:spPr>
          <a:xfrm>
            <a:off x="5787439" y="3721006"/>
            <a:ext cx="2395256" cy="276225"/>
          </a:xfrm>
          <a:prstGeom prst="rect">
            <a:avLst/>
          </a:prstGeom>
        </p:spPr>
      </p:pic>
      <p:sp>
        <p:nvSpPr>
          <p:cNvPr id="21" name="Geschweifte Klammer rechts 20"/>
          <p:cNvSpPr/>
          <p:nvPr/>
        </p:nvSpPr>
        <p:spPr>
          <a:xfrm rot="5400000">
            <a:off x="3886473" y="4772393"/>
            <a:ext cx="309219" cy="882127"/>
          </a:xfrm>
          <a:prstGeom prst="rightBrace">
            <a:avLst>
              <a:gd name="adj1" fmla="val 8333"/>
              <a:gd name="adj2" fmla="val 100000"/>
            </a:avLst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Geschweifte Klammer rechts 24"/>
          <p:cNvSpPr/>
          <p:nvPr/>
        </p:nvSpPr>
        <p:spPr>
          <a:xfrm rot="5400000">
            <a:off x="5688842" y="4100461"/>
            <a:ext cx="309219" cy="2225992"/>
          </a:xfrm>
          <a:prstGeom prst="rightBrace">
            <a:avLst>
              <a:gd name="adj1" fmla="val 0"/>
              <a:gd name="adj2" fmla="val 49256"/>
            </a:avLst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Textfeld 21"/>
          <p:cNvSpPr txBox="1"/>
          <p:nvPr/>
        </p:nvSpPr>
        <p:spPr>
          <a:xfrm>
            <a:off x="3395667" y="5388956"/>
            <a:ext cx="1613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Entropy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hydration</a:t>
            </a:r>
            <a:endParaRPr lang="de-DE" dirty="0"/>
          </a:p>
        </p:txBody>
      </p:sp>
      <p:sp>
        <p:nvSpPr>
          <p:cNvPr id="27" name="Textfeld 26"/>
          <p:cNvSpPr txBox="1"/>
          <p:nvPr/>
        </p:nvSpPr>
        <p:spPr>
          <a:xfrm>
            <a:off x="4854561" y="5388956"/>
            <a:ext cx="2101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Contribution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„</a:t>
            </a:r>
            <a:r>
              <a:rPr lang="de-DE" dirty="0" err="1"/>
              <a:t>capacitor</a:t>
            </a:r>
            <a:r>
              <a:rPr lang="de-DE" dirty="0"/>
              <a:t> effect“</a:t>
            </a:r>
          </a:p>
        </p:txBody>
      </p:sp>
      <p:sp>
        <p:nvSpPr>
          <p:cNvPr id="28" name="Rechteck 27"/>
          <p:cNvSpPr/>
          <p:nvPr/>
        </p:nvSpPr>
        <p:spPr>
          <a:xfrm>
            <a:off x="3550548" y="6267233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10.1073/pnas.0603873103 </a:t>
            </a:r>
          </a:p>
        </p:txBody>
      </p:sp>
    </p:spTree>
    <p:extLst>
      <p:ext uri="{BB962C8B-B14F-4D97-AF65-F5344CB8AC3E}">
        <p14:creationId xmlns:p14="http://schemas.microsoft.com/office/powerpoint/2010/main" val="340841030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21" grpId="0" animBg="1"/>
      <p:bldP spid="25" grpId="0" animBg="1"/>
      <p:bldP spid="22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278D08CF-8C5E-4C34-99A4-6ADE1DDE8D81}"/>
              </a:ext>
            </a:extLst>
          </p:cNvPr>
          <p:cNvGrpSpPr/>
          <p:nvPr/>
        </p:nvGrpSpPr>
        <p:grpSpPr>
          <a:xfrm>
            <a:off x="1524000" y="0"/>
            <a:ext cx="9123680" cy="6851858"/>
            <a:chOff x="0" y="0"/>
            <a:chExt cx="9123680" cy="6851858"/>
          </a:xfrm>
        </p:grpSpPr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42BE4EF1-19A7-4947-A3D2-7A2270128A35}"/>
                </a:ext>
              </a:extLst>
            </p:cNvPr>
            <p:cNvSpPr/>
            <p:nvPr/>
          </p:nvSpPr>
          <p:spPr>
            <a:xfrm>
              <a:off x="0" y="0"/>
              <a:ext cx="9123680" cy="685185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6903EC09-87F7-4588-A9F0-16866B75FA4A}"/>
                </a:ext>
              </a:extLst>
            </p:cNvPr>
            <p:cNvSpPr/>
            <p:nvPr/>
          </p:nvSpPr>
          <p:spPr>
            <a:xfrm>
              <a:off x="192389" y="793320"/>
              <a:ext cx="8759222" cy="58894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2"/>
          <a:srcRect r="50830"/>
          <a:stretch/>
        </p:blipFill>
        <p:spPr>
          <a:xfrm>
            <a:off x="6259915" y="3021625"/>
            <a:ext cx="3819457" cy="3498650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/>
          <a:srcRect l="-1" r="-9925" b="3653"/>
          <a:stretch/>
        </p:blipFill>
        <p:spPr>
          <a:xfrm>
            <a:off x="1815253" y="1772184"/>
            <a:ext cx="9447835" cy="1249441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3698044" y="732908"/>
            <a:ext cx="53102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/>
              <a:t>Different </a:t>
            </a:r>
            <a:r>
              <a:rPr lang="de-DE" sz="3000" dirty="0" err="1"/>
              <a:t>contributions</a:t>
            </a:r>
            <a:endParaRPr lang="de-DE" sz="3000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5252" y="3125097"/>
            <a:ext cx="4254304" cy="3117336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1314029" y="1218186"/>
            <a:ext cx="42062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/>
              <a:t>1. </a:t>
            </a:r>
            <a:r>
              <a:rPr lang="de-DE" sz="3000" dirty="0" err="1"/>
              <a:t>Capacitor</a:t>
            </a:r>
            <a:r>
              <a:rPr lang="de-DE" sz="3000" dirty="0"/>
              <a:t> </a:t>
            </a:r>
            <a:r>
              <a:rPr lang="de-DE" sz="3000" dirty="0" err="1"/>
              <a:t>effect</a:t>
            </a:r>
            <a:endParaRPr lang="de-DE" sz="3000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66240" y="6345906"/>
            <a:ext cx="9144000" cy="436481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14CFC9F-261C-4125-ADF4-3DD22F8845CA}"/>
              </a:ext>
            </a:extLst>
          </p:cNvPr>
          <p:cNvSpPr txBox="1">
            <a:spLocks/>
          </p:cNvSpPr>
          <p:nvPr/>
        </p:nvSpPr>
        <p:spPr bwMode="auto">
          <a:xfrm>
            <a:off x="2246011" y="-206805"/>
            <a:ext cx="82296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de-DE" sz="4000" b="1" dirty="0">
                <a:solidFill>
                  <a:schemeClr val="bg1"/>
                </a:solidFill>
              </a:rPr>
              <a:t>Intro: </a:t>
            </a:r>
            <a:r>
              <a:rPr lang="de-DE" sz="4000" b="1" dirty="0" err="1">
                <a:solidFill>
                  <a:schemeClr val="bg1"/>
                </a:solidFill>
              </a:rPr>
              <a:t>Thermophoresis</a:t>
            </a:r>
            <a:endParaRPr lang="de-DE" sz="4000" b="1" dirty="0">
              <a:solidFill>
                <a:schemeClr val="bg1"/>
              </a:solidFill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2093611" y="1936530"/>
            <a:ext cx="741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CM</a:t>
            </a:r>
          </a:p>
        </p:txBody>
      </p:sp>
    </p:spTree>
    <p:extLst>
      <p:ext uri="{BB962C8B-B14F-4D97-AF65-F5344CB8AC3E}">
        <p14:creationId xmlns:p14="http://schemas.microsoft.com/office/powerpoint/2010/main" val="24851686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/>
          <p:cNvSpPr/>
          <p:nvPr/>
        </p:nvSpPr>
        <p:spPr>
          <a:xfrm>
            <a:off x="8357454" y="6444734"/>
            <a:ext cx="3638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10.1103/PhysRevLett.112.198101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BF5DB7E3-210F-4870-8772-49BE7C0A077A}"/>
              </a:ext>
            </a:extLst>
          </p:cNvPr>
          <p:cNvSpPr txBox="1"/>
          <p:nvPr/>
        </p:nvSpPr>
        <p:spPr>
          <a:xfrm>
            <a:off x="3698044" y="732908"/>
            <a:ext cx="53102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b="1" dirty="0"/>
              <a:t>2nd </a:t>
            </a:r>
            <a:r>
              <a:rPr lang="de-DE" sz="3000" b="1" dirty="0" err="1"/>
              <a:t>order</a:t>
            </a:r>
            <a:r>
              <a:rPr lang="de-DE" sz="3000" b="1" dirty="0"/>
              <a:t> </a:t>
            </a:r>
            <a:r>
              <a:rPr lang="de-DE" sz="3000" b="1" dirty="0" err="1"/>
              <a:t>effects</a:t>
            </a:r>
            <a:r>
              <a:rPr lang="de-DE" sz="3000" dirty="0"/>
              <a:t>: also </a:t>
            </a:r>
            <a:r>
              <a:rPr lang="de-DE" sz="3000" dirty="0" err="1"/>
              <a:t>salt</a:t>
            </a:r>
            <a:r>
              <a:rPr lang="de-DE" sz="3000" dirty="0"/>
              <a:t> </a:t>
            </a:r>
            <a:r>
              <a:rPr lang="de-DE" sz="3000" dirty="0" err="1"/>
              <a:t>ions</a:t>
            </a:r>
            <a:r>
              <a:rPr lang="de-DE" sz="3000" dirty="0"/>
              <a:t> have thermophoresis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3EA9A564-9FA9-4729-93C8-83BBD9F33AF9}"/>
                  </a:ext>
                </a:extLst>
              </p:cNvPr>
              <p:cNvSpPr txBox="1"/>
              <p:nvPr/>
            </p:nvSpPr>
            <p:spPr>
              <a:xfrm>
                <a:off x="2263689" y="1909910"/>
                <a:ext cx="5514089" cy="50905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de-DE" sz="2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8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  <m:sub>
                              <m: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acc>
                      <m:r>
                        <a:rPr lang="de-DE" sz="2800" i="1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de-DE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2800">
                          <a:latin typeface="Cambria Math" panose="02040503050406030204" pitchFamily="18" charset="0"/>
                        </a:rPr>
                        <m:t>𝛻</m:t>
                      </m:r>
                      <m:r>
                        <a:rPr lang="de-DE" sz="2800" i="1">
                          <a:latin typeface="Cambria Math" panose="02040503050406030204" pitchFamily="18" charset="0"/>
                        </a:rPr>
                        <m:t>𝑇</m:t>
                      </m:r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2800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2800">
                          <a:latin typeface="Cambria Math" panose="02040503050406030204" pitchFamily="18" charset="0"/>
                        </a:rPr>
                        <m:t>𝛻</m:t>
                      </m:r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𝐸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5" name="Textfeld 4">
                <a:extLst>
                  <a:ext uri="{FF2B5EF4-FFF2-40B4-BE49-F238E27FC236}">
                    <a16:creationId xmlns:a16="http://schemas.microsoft.com/office/drawing/2014/main" id="{3EA9A564-9FA9-4729-93C8-83BBD9F33A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3689" y="1909910"/>
                <a:ext cx="5514089" cy="50905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/>
          <p:cNvSpPr txBox="1"/>
          <p:nvPr/>
        </p:nvSpPr>
        <p:spPr>
          <a:xfrm>
            <a:off x="650042" y="1841269"/>
            <a:ext cx="1613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Flux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species</a:t>
            </a:r>
            <a:r>
              <a:rPr lang="de-DE" dirty="0"/>
              <a:t> i: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50042" y="2766426"/>
            <a:ext cx="16136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Equilibrium: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3EA9A564-9FA9-4729-93C8-83BBD9F33AF9}"/>
                  </a:ext>
                </a:extLst>
              </p:cNvPr>
              <p:cNvSpPr txBox="1"/>
              <p:nvPr/>
            </p:nvSpPr>
            <p:spPr>
              <a:xfrm>
                <a:off x="2263689" y="2696567"/>
                <a:ext cx="5514089" cy="449803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i="1" smtClean="0">
                          <a:latin typeface="Cambria Math" panose="02040503050406030204" pitchFamily="18" charset="0"/>
                        </a:rPr>
                        <m:t>0</m:t>
                      </m:r>
                      <m:r>
                        <a:rPr lang="de-DE" sz="2800" i="1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de-DE" sz="28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2800">
                          <a:latin typeface="Cambria Math" panose="02040503050406030204" pitchFamily="18" charset="0"/>
                        </a:rPr>
                        <m:t>𝛻</m:t>
                      </m:r>
                      <m:r>
                        <a:rPr lang="de-DE" sz="2800" i="1">
                          <a:latin typeface="Cambria Math" panose="02040503050406030204" pitchFamily="18" charset="0"/>
                        </a:rPr>
                        <m:t>𝑇</m:t>
                      </m:r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2800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2800">
                          <a:latin typeface="Cambria Math" panose="02040503050406030204" pitchFamily="18" charset="0"/>
                        </a:rPr>
                        <m:t>𝛻</m:t>
                      </m:r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𝑒</m:t>
                      </m:r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𝐸</m:t>
                      </m:r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3EA9A564-9FA9-4729-93C8-83BBD9F33A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3689" y="2696567"/>
                <a:ext cx="5514089" cy="449803"/>
              </a:xfrm>
              <a:prstGeom prst="rect">
                <a:avLst/>
              </a:prstGeom>
              <a:blipFill>
                <a:blip r:embed="rId3"/>
                <a:stretch>
                  <a:fillRect b="-1351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3EA9A564-9FA9-4729-93C8-83BBD9F33AF9}"/>
                  </a:ext>
                </a:extLst>
              </p:cNvPr>
              <p:cNvSpPr txBox="1"/>
              <p:nvPr/>
            </p:nvSpPr>
            <p:spPr>
              <a:xfrm>
                <a:off x="2263689" y="3423977"/>
                <a:ext cx="5514089" cy="96815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sz="2800" i="1" smtClean="0">
                              <a:latin typeface="Cambria Math" panose="02040503050406030204" pitchFamily="18" charset="0"/>
                            </a:rPr>
                            <m:t>𝐸</m:t>
                          </m:r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num>
                        <m:den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𝑘𝑇</m:t>
                          </m:r>
                        </m:den>
                      </m:f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∑</m:t>
                      </m:r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Sup>
                            <m:sSubSupPr>
                              <m:ctrlP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sz="2800" b="0" i="0" smtClean="0">
                          <a:latin typeface="Cambria Math" panose="02040503050406030204" pitchFamily="18" charset="0"/>
                        </a:rPr>
                        <m:t>𝛻</m:t>
                      </m:r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∑</m:t>
                      </m:r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sSub>
                        <m:sSub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  <m: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  <m:t>𝐷</m:t>
                                  </m:r>
                                </m:e>
                                <m:sub>
                                  <m: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den>
                          </m:f>
                        </m:e>
                      </m:d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3EA9A564-9FA9-4729-93C8-83BBD9F33A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3689" y="3423977"/>
                <a:ext cx="5514089" cy="96815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feld 10"/>
          <p:cNvSpPr txBox="1"/>
          <p:nvPr/>
        </p:nvSpPr>
        <p:spPr>
          <a:xfrm>
            <a:off x="650042" y="3464212"/>
            <a:ext cx="1613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Sum</a:t>
            </a:r>
            <a:r>
              <a:rPr lang="de-DE" dirty="0"/>
              <a:t> </a:t>
            </a:r>
            <a:r>
              <a:rPr lang="de-DE" dirty="0" err="1"/>
              <a:t>over</a:t>
            </a:r>
            <a:r>
              <a:rPr lang="de-DE" dirty="0"/>
              <a:t> all </a:t>
            </a:r>
            <a:r>
              <a:rPr lang="de-DE" dirty="0" err="1"/>
              <a:t>species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201514" y="1841269"/>
            <a:ext cx="19752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Coupled</a:t>
            </a:r>
            <a:r>
              <a:rPr lang="de-DE" dirty="0"/>
              <a:t> via </a:t>
            </a:r>
            <a:r>
              <a:rPr lang="de-DE" dirty="0" err="1"/>
              <a:t>unknown</a:t>
            </a:r>
            <a:r>
              <a:rPr lang="de-DE" dirty="0"/>
              <a:t> </a:t>
            </a:r>
            <a:r>
              <a:rPr lang="de-DE" dirty="0" err="1"/>
              <a:t>field</a:t>
            </a:r>
            <a:r>
              <a:rPr lang="de-DE" dirty="0"/>
              <a:t> E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8201514" y="2696567"/>
            <a:ext cx="1491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Multiply</a:t>
            </a:r>
            <a:r>
              <a:rPr lang="de-DE" dirty="0"/>
              <a:t> with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feld 2"/>
              <p:cNvSpPr txBox="1"/>
              <p:nvPr/>
            </p:nvSpPr>
            <p:spPr>
              <a:xfrm>
                <a:off x="9614424" y="2648577"/>
                <a:ext cx="285527" cy="51930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e>
                            <m:sub>
                              <m:r>
                                <a:rPr lang="de-DE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3" name="Textfeld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4424" y="2648577"/>
                <a:ext cx="285527" cy="51930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feld 13"/>
          <p:cNvSpPr txBox="1"/>
          <p:nvPr/>
        </p:nvSpPr>
        <p:spPr>
          <a:xfrm>
            <a:off x="642200" y="4230608"/>
            <a:ext cx="162148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de-DE" dirty="0"/>
              <a:t>Using </a:t>
            </a:r>
            <a:r>
              <a:rPr lang="de-DE" dirty="0" err="1"/>
              <a:t>charge</a:t>
            </a:r>
            <a:r>
              <a:rPr lang="de-DE" dirty="0"/>
              <a:t> </a:t>
            </a:r>
            <a:r>
              <a:rPr lang="de-DE" dirty="0" err="1"/>
              <a:t>neutrality</a:t>
            </a:r>
            <a:r>
              <a:rPr lang="de-DE" dirty="0"/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feld 14"/>
              <p:cNvSpPr txBox="1"/>
              <p:nvPr/>
            </p:nvSpPr>
            <p:spPr>
              <a:xfrm>
                <a:off x="650042" y="4784606"/>
                <a:ext cx="1160126" cy="39895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de-DE" b="0" i="1" smtClean="0">
                        <a:latin typeface="Cambria Math" panose="02040503050406030204" pitchFamily="18" charset="0"/>
                      </a:rPr>
                      <m:t>∑</m:t>
                    </m:r>
                    <m:sSub>
                      <m:sSub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de-DE" b="0" i="1" smtClean="0">
                        <a:latin typeface="Cambria Math" panose="02040503050406030204" pitchFamily="18" charset="0"/>
                      </a:rPr>
                      <m:t>⋅</m:t>
                    </m:r>
                    <m:f>
                      <m:fPr>
                        <m:ctrlPr>
                          <a:rPr lang="de-DE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  <m:sSub>
                          <m:sSubPr>
                            <m:ctrlPr>
                              <a:rPr lang="de-D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de-DE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num>
                      <m:den>
                        <m:r>
                          <a:rPr lang="de-DE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de-DE" dirty="0"/>
                  <a:t> ~ 0</a:t>
                </a:r>
              </a:p>
            </p:txBody>
          </p:sp>
        </mc:Choice>
        <mc:Fallback xmlns="">
          <p:sp>
            <p:nvSpPr>
              <p:cNvPr id="15" name="Textfeld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042" y="4784606"/>
                <a:ext cx="1160126" cy="398955"/>
              </a:xfrm>
              <a:prstGeom prst="rect">
                <a:avLst/>
              </a:prstGeom>
              <a:blipFill>
                <a:blip r:embed="rId6"/>
                <a:stretch>
                  <a:fillRect l="-9474" t="-4615" r="-11579" b="-200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Gerader Verbinder 16"/>
          <p:cNvCxnSpPr/>
          <p:nvPr/>
        </p:nvCxnSpPr>
        <p:spPr>
          <a:xfrm>
            <a:off x="5142155" y="2648577"/>
            <a:ext cx="828339" cy="519309"/>
          </a:xfrm>
          <a:prstGeom prst="line">
            <a:avLst/>
          </a:prstGeom>
          <a:ln>
            <a:solidFill>
              <a:srgbClr val="FF0000"/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3EA9A564-9FA9-4729-93C8-83BBD9F33AF9}"/>
                  </a:ext>
                </a:extLst>
              </p:cNvPr>
              <p:cNvSpPr txBox="1"/>
              <p:nvPr/>
            </p:nvSpPr>
            <p:spPr>
              <a:xfrm>
                <a:off x="2263689" y="4445821"/>
                <a:ext cx="5514089" cy="148438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de-DE" sz="2800" b="0" i="0" smtClean="0">
                          <a:latin typeface="Cambria Math" panose="02040503050406030204" pitchFamily="18" charset="0"/>
                        </a:rPr>
                        <m:t>𝛻</m:t>
                      </m:r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de-DE" sz="28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𝑘𝑇</m:t>
                          </m:r>
                        </m:num>
                        <m:den>
                          <m:r>
                            <a:rPr lang="de-DE" sz="2800" i="1">
                              <a:latin typeface="Cambria Math" panose="02040503050406030204" pitchFamily="18" charset="0"/>
                            </a:rPr>
                            <m:t>𝑒</m:t>
                          </m:r>
                        </m:den>
                      </m:f>
                      <m:r>
                        <a:rPr lang="de-DE" sz="2800" b="0" i="1" smtClean="0">
                          <a:latin typeface="Cambria Math" panose="02040503050406030204" pitchFamily="18" charset="0"/>
                        </a:rPr>
                        <m:t>⋅</m:t>
                      </m:r>
                      <m:f>
                        <m:fPr>
                          <m:ctrlPr>
                            <a:rPr lang="de-DE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  <m:t>∑</m:t>
                              </m:r>
                              <m:sSub>
                                <m:sSubPr>
                                  <m:ctrlP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  <m:t>𝑧</m:t>
                                  </m:r>
                                </m:e>
                                <m:sub>
                                  <m: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b>
                                  <m: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de-DE" sz="28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de-DE" sz="28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de-DE" sz="2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de-DE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𝐷</m:t>
                                          </m:r>
                                        </m:e>
                                        <m:sub>
                                          <m:r>
                                            <a:rPr lang="de-DE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𝑇</m:t>
                                          </m:r>
                                          <m:r>
                                            <a:rPr lang="de-DE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,</m:t>
                                          </m:r>
                                          <m:r>
                                            <a:rPr lang="de-DE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sSub>
                                        <m:sSubPr>
                                          <m:ctrlPr>
                                            <a:rPr lang="de-DE" sz="2800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de-DE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𝐷</m:t>
                                          </m:r>
                                        </m:e>
                                        <m:sub>
                                          <m:r>
                                            <a:rPr lang="de-DE" sz="2800" b="0" i="1" smtClean="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den>
                                  </m:f>
                                </m:e>
                              </m:d>
                            </m:e>
                          </m:d>
                        </m:num>
                        <m:den>
                          <m:r>
                            <a:rPr lang="de-DE" sz="2800" b="0" i="1" smtClean="0">
                              <a:latin typeface="Cambria Math" panose="02040503050406030204" pitchFamily="18" charset="0"/>
                            </a:rPr>
                            <m:t>∑</m:t>
                          </m:r>
                          <m:sSubSup>
                            <m:sSubSupPr>
                              <m:ctrlP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sSub>
                            <m:sSubPr>
                              <m:ctrlP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de-DE" sz="2800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de-DE" sz="2800" dirty="0"/>
              </a:p>
            </p:txBody>
          </p:sp>
        </mc:Choice>
        <mc:Fallback xmlns="">
          <p:sp>
            <p:nvSpPr>
              <p:cNvPr id="18" name="Textfeld 17">
                <a:extLst>
                  <a:ext uri="{FF2B5EF4-FFF2-40B4-BE49-F238E27FC236}">
                    <a16:creationId xmlns:a16="http://schemas.microsoft.com/office/drawing/2014/main" id="{3EA9A564-9FA9-4729-93C8-83BBD9F33A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3689" y="4445821"/>
                <a:ext cx="5514089" cy="148438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feld 18"/>
          <p:cNvSpPr txBox="1"/>
          <p:nvPr/>
        </p:nvSpPr>
        <p:spPr>
          <a:xfrm>
            <a:off x="7729256" y="5155421"/>
            <a:ext cx="14911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Multiply</a:t>
            </a:r>
            <a:r>
              <a:rPr lang="de-DE" dirty="0"/>
              <a:t> with </a:t>
            </a:r>
          </a:p>
          <a:p>
            <a:r>
              <a:rPr lang="de-DE" dirty="0"/>
              <a:t>An </a:t>
            </a:r>
            <a:r>
              <a:rPr lang="de-DE" dirty="0" err="1"/>
              <a:t>use</a:t>
            </a:r>
            <a:endParaRPr lang="de-D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feld 19"/>
              <p:cNvSpPr txBox="1"/>
              <p:nvPr/>
            </p:nvSpPr>
            <p:spPr>
              <a:xfrm>
                <a:off x="9118741" y="5176967"/>
                <a:ext cx="56105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𝐷𝑁𝐴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0" name="Textfeld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18741" y="5176967"/>
                <a:ext cx="561051" cy="276999"/>
              </a:xfrm>
              <a:prstGeom prst="rect">
                <a:avLst/>
              </a:prstGeom>
              <a:blipFill>
                <a:blip r:embed="rId8"/>
                <a:stretch>
                  <a:fillRect l="-8696" r="-3261" b="-23913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feld 20"/>
              <p:cNvSpPr txBox="1"/>
              <p:nvPr/>
            </p:nvSpPr>
            <p:spPr>
              <a:xfrm>
                <a:off x="8666551" y="5489359"/>
                <a:ext cx="1960561" cy="2891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𝐷𝑁𝐴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⋅</m:t>
                      </m:r>
                      <m:r>
                        <a:rPr lang="de-DE" b="0" i="0" smtClean="0">
                          <a:latin typeface="Cambria Math" panose="02040503050406030204" pitchFamily="18" charset="0"/>
                        </a:rPr>
                        <m:t>𝛻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=−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1" name="Textfeld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66551" y="5489359"/>
                <a:ext cx="1960561" cy="289182"/>
              </a:xfrm>
              <a:prstGeom prst="rect">
                <a:avLst/>
              </a:prstGeom>
              <a:blipFill>
                <a:blip r:embed="rId9"/>
                <a:stretch>
                  <a:fillRect l="-312" b="-12500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Geschweifte Klammer rechts 21"/>
          <p:cNvSpPr/>
          <p:nvPr/>
        </p:nvSpPr>
        <p:spPr>
          <a:xfrm rot="5400000">
            <a:off x="5676914" y="4363609"/>
            <a:ext cx="278772" cy="3368949"/>
          </a:xfrm>
          <a:prstGeom prst="rightBrace">
            <a:avLst>
              <a:gd name="adj1" fmla="val 172338"/>
              <a:gd name="adj2" fmla="val 50000"/>
            </a:avLst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feld 22"/>
              <p:cNvSpPr txBox="1"/>
              <p:nvPr/>
            </p:nvSpPr>
            <p:spPr>
              <a:xfrm>
                <a:off x="4629810" y="6306234"/>
                <a:ext cx="2217039" cy="289182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𝐷𝑁𝐴</m:t>
                          </m:r>
                        </m:sub>
                      </m:sSub>
                      <m:r>
                        <a:rPr lang="de-DE" b="0" i="1" smtClean="0">
                          <a:latin typeface="Cambria Math" panose="02040503050406030204" pitchFamily="18" charset="0"/>
                        </a:rPr>
                        <m:t>/</m:t>
                      </m:r>
                      <m:sSub>
                        <m:sSubPr>
                          <m:ctrlPr>
                            <a:rPr lang="de-D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de-DE" b="0" i="1" smtClean="0">
                              <a:latin typeface="Cambria Math" panose="02040503050406030204" pitchFamily="18" charset="0"/>
                            </a:rPr>
                            <m:t>𝐷𝑁𝐴</m:t>
                          </m:r>
                        </m:sub>
                      </m:sSub>
                    </m:oMath>
                  </m:oMathPara>
                </a14:m>
                <a:endParaRPr lang="de-DE" dirty="0"/>
              </a:p>
            </p:txBody>
          </p:sp>
        </mc:Choice>
        <mc:Fallback xmlns="">
          <p:sp>
            <p:nvSpPr>
              <p:cNvPr id="23" name="Textfeld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9810" y="6306234"/>
                <a:ext cx="2217039" cy="289182"/>
              </a:xfrm>
              <a:prstGeom prst="rect">
                <a:avLst/>
              </a:prstGeom>
              <a:blipFill>
                <a:blip r:embed="rId10"/>
                <a:stretch>
                  <a:fillRect b="-2916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44835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  <p:bldP spid="3" grpId="0"/>
      <p:bldP spid="14" grpId="0"/>
      <p:bldP spid="15" grpId="0"/>
      <p:bldP spid="18" grpId="0"/>
      <p:bldP spid="19" grpId="0"/>
      <p:bldP spid="20" grpId="0"/>
      <p:bldP spid="21" grpId="0"/>
      <p:bldP spid="22" grpId="0" animBg="1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F78291E1-20E6-4E27-ADEF-49179C4F872F}"/>
              </a:ext>
            </a:extLst>
          </p:cNvPr>
          <p:cNvGrpSpPr/>
          <p:nvPr/>
        </p:nvGrpSpPr>
        <p:grpSpPr>
          <a:xfrm>
            <a:off x="1524000" y="0"/>
            <a:ext cx="9123680" cy="6851858"/>
            <a:chOff x="0" y="0"/>
            <a:chExt cx="9123680" cy="6851858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F4EA9F4D-3586-4B3E-81B0-B166A20C1472}"/>
                </a:ext>
              </a:extLst>
            </p:cNvPr>
            <p:cNvSpPr/>
            <p:nvPr/>
          </p:nvSpPr>
          <p:spPr>
            <a:xfrm>
              <a:off x="0" y="0"/>
              <a:ext cx="9123680" cy="685185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68901E9A-7065-407C-9CAD-356E2B9A279C}"/>
                </a:ext>
              </a:extLst>
            </p:cNvPr>
            <p:cNvSpPr/>
            <p:nvPr/>
          </p:nvSpPr>
          <p:spPr>
            <a:xfrm>
              <a:off x="192389" y="793320"/>
              <a:ext cx="8759222" cy="58894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feld 8"/>
          <p:cNvSpPr txBox="1"/>
          <p:nvPr/>
        </p:nvSpPr>
        <p:spPr>
          <a:xfrm>
            <a:off x="1314029" y="1218186"/>
            <a:ext cx="42062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/>
              <a:t>2. Seebeck </a:t>
            </a:r>
            <a:r>
              <a:rPr lang="de-DE" sz="3000" dirty="0" err="1"/>
              <a:t>effect</a:t>
            </a:r>
            <a:endParaRPr lang="de-DE" sz="3000" dirty="0"/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240" y="6345906"/>
            <a:ext cx="9144000" cy="436481"/>
          </a:xfrm>
          <a:prstGeom prst="rect">
            <a:avLst/>
          </a:prstGeom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8552" y="1772185"/>
            <a:ext cx="4759162" cy="990047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4"/>
          <a:srcRect l="47778" t="13850"/>
          <a:stretch/>
        </p:blipFill>
        <p:spPr>
          <a:xfrm>
            <a:off x="1774836" y="3048000"/>
            <a:ext cx="4666608" cy="308390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7715" y="2762231"/>
            <a:ext cx="3423699" cy="3473524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BF5DB7E3-210F-4870-8772-49BE7C0A077A}"/>
              </a:ext>
            </a:extLst>
          </p:cNvPr>
          <p:cNvSpPr txBox="1"/>
          <p:nvPr/>
        </p:nvSpPr>
        <p:spPr>
          <a:xfrm>
            <a:off x="3698044" y="732908"/>
            <a:ext cx="53102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/>
              <a:t>Different </a:t>
            </a:r>
            <a:r>
              <a:rPr lang="de-DE" sz="3000" dirty="0" err="1"/>
              <a:t>contributions</a:t>
            </a:r>
            <a:endParaRPr lang="de-DE" sz="3000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4E1D9CE-25B1-4321-A192-E0EB92F54EB9}"/>
              </a:ext>
            </a:extLst>
          </p:cNvPr>
          <p:cNvSpPr txBox="1">
            <a:spLocks/>
          </p:cNvSpPr>
          <p:nvPr/>
        </p:nvSpPr>
        <p:spPr bwMode="auto">
          <a:xfrm>
            <a:off x="2246011" y="-206805"/>
            <a:ext cx="82296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de-DE" sz="4000" b="1" dirty="0">
                <a:solidFill>
                  <a:schemeClr val="bg1"/>
                </a:solidFill>
              </a:rPr>
              <a:t>Intro: </a:t>
            </a:r>
            <a:r>
              <a:rPr lang="de-DE" sz="4000" b="1" dirty="0" err="1">
                <a:solidFill>
                  <a:schemeClr val="bg1"/>
                </a:solidFill>
              </a:rPr>
              <a:t>Thermophoresis</a:t>
            </a:r>
            <a:endParaRPr lang="de-DE" sz="4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43715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hteck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F78291E1-20E6-4E27-ADEF-49179C4F872F}"/>
              </a:ext>
            </a:extLst>
          </p:cNvPr>
          <p:cNvGrpSpPr/>
          <p:nvPr/>
        </p:nvGrpSpPr>
        <p:grpSpPr>
          <a:xfrm>
            <a:off x="1524000" y="0"/>
            <a:ext cx="9123680" cy="6851858"/>
            <a:chOff x="0" y="0"/>
            <a:chExt cx="9123680" cy="6851858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F4EA9F4D-3586-4B3E-81B0-B166A20C1472}"/>
                </a:ext>
              </a:extLst>
            </p:cNvPr>
            <p:cNvSpPr/>
            <p:nvPr/>
          </p:nvSpPr>
          <p:spPr>
            <a:xfrm>
              <a:off x="0" y="0"/>
              <a:ext cx="9123680" cy="685185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68901E9A-7065-407C-9CAD-356E2B9A279C}"/>
                </a:ext>
              </a:extLst>
            </p:cNvPr>
            <p:cNvSpPr/>
            <p:nvPr/>
          </p:nvSpPr>
          <p:spPr>
            <a:xfrm>
              <a:off x="192389" y="793320"/>
              <a:ext cx="8759222" cy="58894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Textfeld 15">
            <a:extLst>
              <a:ext uri="{FF2B5EF4-FFF2-40B4-BE49-F238E27FC236}">
                <a16:creationId xmlns:a16="http://schemas.microsoft.com/office/drawing/2014/main" id="{BF5DB7E3-210F-4870-8772-49BE7C0A077A}"/>
              </a:ext>
            </a:extLst>
          </p:cNvPr>
          <p:cNvSpPr txBox="1"/>
          <p:nvPr/>
        </p:nvSpPr>
        <p:spPr>
          <a:xfrm>
            <a:off x="3698044" y="732908"/>
            <a:ext cx="53102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000" dirty="0"/>
              <a:t>Total </a:t>
            </a:r>
            <a:r>
              <a:rPr lang="de-DE" sz="3000" dirty="0" err="1"/>
              <a:t>effect</a:t>
            </a:r>
            <a:endParaRPr lang="de-DE" sz="3000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F4E1D9CE-25B1-4321-A192-E0EB92F54EB9}"/>
              </a:ext>
            </a:extLst>
          </p:cNvPr>
          <p:cNvSpPr txBox="1">
            <a:spLocks/>
          </p:cNvSpPr>
          <p:nvPr/>
        </p:nvSpPr>
        <p:spPr bwMode="auto">
          <a:xfrm>
            <a:off x="2246011" y="-206805"/>
            <a:ext cx="822960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normAutofit fontScale="97500"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de-DE" sz="4000" b="1" dirty="0">
                <a:solidFill>
                  <a:schemeClr val="bg1"/>
                </a:solidFill>
              </a:rPr>
              <a:t>Intro: </a:t>
            </a:r>
            <a:r>
              <a:rPr lang="de-DE" sz="4000" b="1" dirty="0" err="1">
                <a:solidFill>
                  <a:schemeClr val="bg1"/>
                </a:solidFill>
              </a:rPr>
              <a:t>Thermophoresis</a:t>
            </a:r>
            <a:endParaRPr lang="de-DE" sz="4000" b="1" dirty="0">
              <a:solidFill>
                <a:schemeClr val="bg1"/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981" y="1183555"/>
            <a:ext cx="7039957" cy="1219370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8981" y="2394817"/>
            <a:ext cx="3867690" cy="895475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6353191" y="2657143"/>
            <a:ext cx="3008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Empirical</a:t>
            </a:r>
            <a:r>
              <a:rPr lang="de-DE" dirty="0"/>
              <a:t> </a:t>
            </a:r>
            <a:r>
              <a:rPr lang="de-DE" dirty="0" err="1"/>
              <a:t>contribution</a:t>
            </a:r>
            <a:endParaRPr lang="de-DE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3354" y="3350704"/>
            <a:ext cx="5544324" cy="331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11844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Präsentationstitel">
  <a:themeElements>
    <a:clrScheme name="LMU_PPT">
      <a:dk1>
        <a:srgbClr val="00883A"/>
      </a:dk1>
      <a:lt1>
        <a:sysClr val="window" lastClr="FFFFFF"/>
      </a:lt1>
      <a:dk2>
        <a:srgbClr val="232323"/>
      </a:dk2>
      <a:lt2>
        <a:srgbClr val="626468"/>
      </a:lt2>
      <a:accent1>
        <a:srgbClr val="C0C1C3"/>
      </a:accent1>
      <a:accent2>
        <a:srgbClr val="E6E6E7"/>
      </a:accent2>
      <a:accent3>
        <a:srgbClr val="F5F5F5"/>
      </a:accent3>
      <a:accent4>
        <a:srgbClr val="0F1987"/>
      </a:accent4>
      <a:accent5>
        <a:srgbClr val="009FE3"/>
      </a:accent5>
      <a:accent6>
        <a:srgbClr val="8C4091"/>
      </a:accent6>
      <a:hlink>
        <a:srgbClr val="D71919"/>
      </a:hlink>
      <a:folHlink>
        <a:srgbClr val="F187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MU_PPTVorlage_Breitbild_20220425_RS.potx" id="{2042371F-3005-4A21-A9A4-ABFC59415B3B}" vid="{F5E6AB39-800A-4A35-BFB0-8B08FE59E1F1}"/>
    </a:ext>
  </a:extLst>
</a:theme>
</file>

<file path=ppt/theme/theme2.xml><?xml version="1.0" encoding="utf-8"?>
<a:theme xmlns:a="http://schemas.openxmlformats.org/drawingml/2006/main" name="Präsentationstitel Variante">
  <a:themeElements>
    <a:clrScheme name="LMU_PPT">
      <a:dk1>
        <a:srgbClr val="00883A"/>
      </a:dk1>
      <a:lt1>
        <a:sysClr val="window" lastClr="FFFFFF"/>
      </a:lt1>
      <a:dk2>
        <a:srgbClr val="232323"/>
      </a:dk2>
      <a:lt2>
        <a:srgbClr val="626468"/>
      </a:lt2>
      <a:accent1>
        <a:srgbClr val="C0C1C3"/>
      </a:accent1>
      <a:accent2>
        <a:srgbClr val="E6E6E7"/>
      </a:accent2>
      <a:accent3>
        <a:srgbClr val="F5F5F5"/>
      </a:accent3>
      <a:accent4>
        <a:srgbClr val="0F1987"/>
      </a:accent4>
      <a:accent5>
        <a:srgbClr val="009FE3"/>
      </a:accent5>
      <a:accent6>
        <a:srgbClr val="8C4091"/>
      </a:accent6>
      <a:hlink>
        <a:srgbClr val="D71919"/>
      </a:hlink>
      <a:folHlink>
        <a:srgbClr val="F187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MU_PPTVorlage_Breitbild_20220425_RS.potx" id="{2042371F-3005-4A21-A9A4-ABFC59415B3B}" vid="{3677B95F-7E06-41FF-A3C7-1582F699B15A}"/>
    </a:ext>
  </a:extLst>
</a:theme>
</file>

<file path=ppt/theme/theme3.xml><?xml version="1.0" encoding="utf-8"?>
<a:theme xmlns:a="http://schemas.openxmlformats.org/drawingml/2006/main" name="Kapiteltrenner">
  <a:themeElements>
    <a:clrScheme name="LMU">
      <a:dk1>
        <a:srgbClr val="008740"/>
      </a:dk1>
      <a:lt1>
        <a:sysClr val="window" lastClr="FFFFFF"/>
      </a:lt1>
      <a:dk2>
        <a:srgbClr val="000000"/>
      </a:dk2>
      <a:lt2>
        <a:srgbClr val="4A4A4A"/>
      </a:lt2>
      <a:accent1>
        <a:srgbClr val="9D9D9D"/>
      </a:accent1>
      <a:accent2>
        <a:srgbClr val="D0D0D0"/>
      </a:accent2>
      <a:accent3>
        <a:srgbClr val="F4F4F4"/>
      </a:accent3>
      <a:accent4>
        <a:srgbClr val="023E84"/>
      </a:accent4>
      <a:accent5>
        <a:srgbClr val="009FE3"/>
      </a:accent5>
      <a:accent6>
        <a:srgbClr val="8C40A5"/>
      </a:accent6>
      <a:hlink>
        <a:srgbClr val="DC0D15"/>
      </a:hlink>
      <a:folHlink>
        <a:srgbClr val="F187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MU_PPTVorlage_Breitbild_20220425_RS.potx" id="{2042371F-3005-4A21-A9A4-ABFC59415B3B}" vid="{CB202495-3BD5-415A-A4A5-B746A9BA6616}"/>
    </a:ext>
  </a:extLst>
</a:theme>
</file>

<file path=ppt/theme/theme4.xml><?xml version="1.0" encoding="utf-8"?>
<a:theme xmlns:a="http://schemas.openxmlformats.org/drawingml/2006/main" name="Inhalt">
  <a:themeElements>
    <a:clrScheme name="LMU_PPT">
      <a:dk1>
        <a:srgbClr val="00883A"/>
      </a:dk1>
      <a:lt1>
        <a:sysClr val="window" lastClr="FFFFFF"/>
      </a:lt1>
      <a:dk2>
        <a:srgbClr val="232323"/>
      </a:dk2>
      <a:lt2>
        <a:srgbClr val="626468"/>
      </a:lt2>
      <a:accent1>
        <a:srgbClr val="C0C1C3"/>
      </a:accent1>
      <a:accent2>
        <a:srgbClr val="E6E6E7"/>
      </a:accent2>
      <a:accent3>
        <a:srgbClr val="F5F5F5"/>
      </a:accent3>
      <a:accent4>
        <a:srgbClr val="0F1987"/>
      </a:accent4>
      <a:accent5>
        <a:srgbClr val="009FE3"/>
      </a:accent5>
      <a:accent6>
        <a:srgbClr val="8C4091"/>
      </a:accent6>
      <a:hlink>
        <a:srgbClr val="D71919"/>
      </a:hlink>
      <a:folHlink>
        <a:srgbClr val="F187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MU_PPTVorlage_Breitbild_20220425_RS.potx" id="{2042371F-3005-4A21-A9A4-ABFC59415B3B}" vid="{FCA03F62-E27F-4ACE-B8D5-B0C2DB4DDEEC}"/>
    </a:ext>
  </a:extLst>
</a:theme>
</file>

<file path=ppt/theme/theme5.xml><?xml version="1.0" encoding="utf-8"?>
<a:theme xmlns:a="http://schemas.openxmlformats.org/drawingml/2006/main" name="Rücktitel">
  <a:themeElements>
    <a:clrScheme name="Benutzerdefiniert 1">
      <a:dk1>
        <a:srgbClr val="008740"/>
      </a:dk1>
      <a:lt1>
        <a:srgbClr val="FFFFFF"/>
      </a:lt1>
      <a:dk2>
        <a:srgbClr val="000000"/>
      </a:dk2>
      <a:lt2>
        <a:srgbClr val="4A4A4A"/>
      </a:lt2>
      <a:accent1>
        <a:srgbClr val="9D9D9D"/>
      </a:accent1>
      <a:accent2>
        <a:srgbClr val="D0D0D0"/>
      </a:accent2>
      <a:accent3>
        <a:srgbClr val="F4F4F4"/>
      </a:accent3>
      <a:accent4>
        <a:srgbClr val="023E84"/>
      </a:accent4>
      <a:accent5>
        <a:srgbClr val="009FE3"/>
      </a:accent5>
      <a:accent6>
        <a:srgbClr val="8C40A5"/>
      </a:accent6>
      <a:hlink>
        <a:srgbClr val="DC0D15"/>
      </a:hlink>
      <a:folHlink>
        <a:srgbClr val="F1870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MU_PPTVorlage_Breitbild_20220425_RS.potx" id="{2042371F-3005-4A21-A9A4-ABFC59415B3B}" vid="{866B4B03-9E40-4D34-8181-92E280DAE3A6}"/>
    </a:ext>
  </a:extLst>
</a:theme>
</file>

<file path=ppt/theme/theme6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1_IntroCellBiophysics</Template>
  <TotalTime>0</TotalTime>
  <Words>353</Words>
  <Application>Microsoft Office PowerPoint</Application>
  <PresentationFormat>Breitbild</PresentationFormat>
  <Paragraphs>81</Paragraphs>
  <Slides>16</Slides>
  <Notes>4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5</vt:i4>
      </vt:variant>
      <vt:variant>
        <vt:lpstr>Folientitel</vt:lpstr>
      </vt:variant>
      <vt:variant>
        <vt:i4>16</vt:i4>
      </vt:variant>
    </vt:vector>
  </HeadingPairs>
  <TitlesOfParts>
    <vt:vector size="26" baseType="lpstr">
      <vt:lpstr>Arial</vt:lpstr>
      <vt:lpstr>Cambria Math</vt:lpstr>
      <vt:lpstr>LMU CompatilFact</vt:lpstr>
      <vt:lpstr>Verdana</vt:lpstr>
      <vt:lpstr>Wingdings</vt:lpstr>
      <vt:lpstr>Präsentationstitel</vt:lpstr>
      <vt:lpstr>Präsentationstitel Variante</vt:lpstr>
      <vt:lpstr>Kapiteltrenner</vt:lpstr>
      <vt:lpstr>Inhalt</vt:lpstr>
      <vt:lpstr>Rücktitel</vt:lpstr>
      <vt:lpstr>Thermophoresis Intro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Thermophoresis (high throughput)</vt:lpstr>
      <vt:lpstr>Thermophoresis (high throughput)</vt:lpstr>
      <vt:lpstr>Thermophoresis inside living cells</vt:lpstr>
      <vt:lpstr>Thermophoresis inside living cells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Experimentelle und numerische Hochdurchsatzmethoden in der Biophysik</dc:title>
  <dc:creator>Christof Mast</dc:creator>
  <cp:lastModifiedBy>Mast, Christof</cp:lastModifiedBy>
  <cp:revision>293</cp:revision>
  <cp:lastPrinted>2020-11-01T16:28:52Z</cp:lastPrinted>
  <dcterms:created xsi:type="dcterms:W3CDTF">2023-04-03T14:05:37Z</dcterms:created>
  <dcterms:modified xsi:type="dcterms:W3CDTF">2023-11-10T08:38:04Z</dcterms:modified>
</cp:coreProperties>
</file>