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9" r:id="rId18"/>
    <p:sldId id="290" r:id="rId19"/>
    <p:sldId id="286" r:id="rId20"/>
    <p:sldId id="256" r:id="rId21"/>
    <p:sldId id="257" r:id="rId22"/>
    <p:sldId id="266" r:id="rId23"/>
    <p:sldId id="258" r:id="rId24"/>
    <p:sldId id="259" r:id="rId25"/>
    <p:sldId id="260" r:id="rId26"/>
    <p:sldId id="261" r:id="rId27"/>
    <p:sldId id="262" r:id="rId28"/>
    <p:sldId id="267" r:id="rId29"/>
    <p:sldId id="263" r:id="rId30"/>
    <p:sldId id="268" r:id="rId31"/>
    <p:sldId id="264" r:id="rId32"/>
    <p:sldId id="287" r:id="rId33"/>
    <p:sldId id="291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68107-1492-4A5D-8B2F-7FCC1D3892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F493FB8-33BA-4E57-B226-9E0A4E61C8D2}">
      <dgm:prSet/>
      <dgm:spPr/>
      <dgm:t>
        <a:bodyPr/>
        <a:lstStyle/>
        <a:p>
          <a:r>
            <a:rPr lang="de-DE" dirty="0"/>
            <a:t>RNA-</a:t>
          </a:r>
          <a:r>
            <a:rPr lang="de-DE" dirty="0" err="1"/>
            <a:t>world</a:t>
          </a:r>
          <a:r>
            <a:rPr lang="de-DE" dirty="0"/>
            <a:t>: </a:t>
          </a:r>
          <a:r>
            <a:rPr lang="de-DE" dirty="0" err="1"/>
            <a:t>autocatalytic</a:t>
          </a:r>
          <a:r>
            <a:rPr lang="de-DE" dirty="0"/>
            <a:t> &amp; </a:t>
          </a:r>
          <a:r>
            <a:rPr lang="de-DE" dirty="0" err="1"/>
            <a:t>cross-catalytic</a:t>
          </a:r>
          <a:r>
            <a:rPr lang="de-DE" dirty="0"/>
            <a:t> </a:t>
          </a:r>
          <a:r>
            <a:rPr lang="de-DE" dirty="0" err="1"/>
            <a:t>self</a:t>
          </a:r>
          <a:r>
            <a:rPr lang="de-DE" dirty="0"/>
            <a:t> </a:t>
          </a:r>
          <a:r>
            <a:rPr lang="de-DE" dirty="0" err="1"/>
            <a:t>replication</a:t>
          </a:r>
          <a:r>
            <a:rPr lang="de-DE" dirty="0"/>
            <a:t> </a:t>
          </a:r>
          <a:r>
            <a:rPr lang="de-DE" dirty="0" err="1"/>
            <a:t>reactions</a:t>
          </a:r>
          <a:r>
            <a:rPr lang="de-DE" dirty="0"/>
            <a:t> </a:t>
          </a:r>
          <a:r>
            <a:rPr lang="de-DE" dirty="0" err="1"/>
            <a:t>important</a:t>
          </a:r>
          <a:endParaRPr lang="en-US" dirty="0"/>
        </a:p>
      </dgm:t>
    </dgm:pt>
    <dgm:pt modelId="{B77A5E16-2491-4FC5-997E-7A05495AB0FE}" type="parTrans" cxnId="{976158B9-4229-4CA4-AC1B-E521AB234E1F}">
      <dgm:prSet/>
      <dgm:spPr/>
      <dgm:t>
        <a:bodyPr/>
        <a:lstStyle/>
        <a:p>
          <a:endParaRPr lang="en-US"/>
        </a:p>
      </dgm:t>
    </dgm:pt>
    <dgm:pt modelId="{7D29EEB4-DB38-4D23-88BD-D7220004400A}" type="sibTrans" cxnId="{976158B9-4229-4CA4-AC1B-E521AB234E1F}">
      <dgm:prSet/>
      <dgm:spPr/>
      <dgm:t>
        <a:bodyPr/>
        <a:lstStyle/>
        <a:p>
          <a:endParaRPr lang="en-US"/>
        </a:p>
      </dgm:t>
    </dgm:pt>
    <dgm:pt modelId="{1CD6E06F-AFB9-4E83-8187-45C0ED5DAF20}">
      <dgm:prSet/>
      <dgm:spPr/>
      <dgm:t>
        <a:bodyPr/>
        <a:lstStyle/>
        <a:p>
          <a:r>
            <a:rPr lang="de-DE" dirty="0" err="1"/>
            <a:t>Possibly</a:t>
          </a:r>
          <a:r>
            <a:rPr lang="de-DE" dirty="0"/>
            <a:t> a </a:t>
          </a:r>
          <a:r>
            <a:rPr lang="de-DE" dirty="0" err="1"/>
            <a:t>new</a:t>
          </a:r>
          <a:r>
            <a:rPr lang="de-DE" dirty="0"/>
            <a:t> alternative to PCR</a:t>
          </a:r>
          <a:endParaRPr lang="en-US" dirty="0"/>
        </a:p>
      </dgm:t>
    </dgm:pt>
    <dgm:pt modelId="{3933C938-E7AE-4C6D-ACB5-0B0CF6C347CD}" type="parTrans" cxnId="{9D06DCAE-31D4-4AC0-BFB6-07332EFC2290}">
      <dgm:prSet/>
      <dgm:spPr/>
      <dgm:t>
        <a:bodyPr/>
        <a:lstStyle/>
        <a:p>
          <a:endParaRPr lang="en-US"/>
        </a:p>
      </dgm:t>
    </dgm:pt>
    <dgm:pt modelId="{49A4BD8C-0C1E-4927-92EB-C858FB24ADC6}" type="sibTrans" cxnId="{9D06DCAE-31D4-4AC0-BFB6-07332EFC2290}">
      <dgm:prSet/>
      <dgm:spPr/>
      <dgm:t>
        <a:bodyPr/>
        <a:lstStyle/>
        <a:p>
          <a:endParaRPr lang="en-US"/>
        </a:p>
      </dgm:t>
    </dgm:pt>
    <dgm:pt modelId="{178FDCEE-D87B-468D-B428-CB12A2F46E4F}">
      <dgm:prSet/>
      <dgm:spPr/>
      <dgm:t>
        <a:bodyPr/>
        <a:lstStyle/>
        <a:p>
          <a:r>
            <a:rPr lang="de-DE"/>
            <a:t>Functional even in presence of naturally occouring macromolecules</a:t>
          </a:r>
          <a:endParaRPr lang="en-US"/>
        </a:p>
      </dgm:t>
    </dgm:pt>
    <dgm:pt modelId="{74DDEBC7-BB24-4258-8538-0576C3F7884A}" type="parTrans" cxnId="{70AD7698-7E20-4FFB-8DBA-3F60EACFC486}">
      <dgm:prSet/>
      <dgm:spPr/>
      <dgm:t>
        <a:bodyPr/>
        <a:lstStyle/>
        <a:p>
          <a:endParaRPr lang="en-US"/>
        </a:p>
      </dgm:t>
    </dgm:pt>
    <dgm:pt modelId="{8A29861C-40BB-457D-A2E1-0D544511F7CE}" type="sibTrans" cxnId="{70AD7698-7E20-4FFB-8DBA-3F60EACFC486}">
      <dgm:prSet/>
      <dgm:spPr/>
      <dgm:t>
        <a:bodyPr/>
        <a:lstStyle/>
        <a:p>
          <a:endParaRPr lang="en-US"/>
        </a:p>
      </dgm:t>
    </dgm:pt>
    <dgm:pt modelId="{3A89BD36-CD56-4502-9AA4-0D683A566658}">
      <dgm:prSet/>
      <dgm:spPr/>
      <dgm:t>
        <a:bodyPr/>
        <a:lstStyle/>
        <a:p>
          <a:r>
            <a:rPr lang="de-DE" dirty="0" err="1"/>
            <a:t>Upscaling</a:t>
          </a:r>
          <a:r>
            <a:rPr lang="de-DE" dirty="0"/>
            <a:t> possible</a:t>
          </a:r>
          <a:endParaRPr lang="en-US" dirty="0"/>
        </a:p>
      </dgm:t>
    </dgm:pt>
    <dgm:pt modelId="{9780497E-88AF-4FDA-AA5F-F8D75E5B13B2}" type="parTrans" cxnId="{4B2A42C2-ED35-48C1-81D7-BB5D49B4BCCD}">
      <dgm:prSet/>
      <dgm:spPr/>
      <dgm:t>
        <a:bodyPr/>
        <a:lstStyle/>
        <a:p>
          <a:endParaRPr lang="en-US"/>
        </a:p>
      </dgm:t>
    </dgm:pt>
    <dgm:pt modelId="{AFC8451B-CB52-4930-A36C-2E24B39E1803}" type="sibTrans" cxnId="{4B2A42C2-ED35-48C1-81D7-BB5D49B4BCCD}">
      <dgm:prSet/>
      <dgm:spPr/>
      <dgm:t>
        <a:bodyPr/>
        <a:lstStyle/>
        <a:p>
          <a:endParaRPr lang="en-US"/>
        </a:p>
      </dgm:t>
    </dgm:pt>
    <dgm:pt modelId="{F8B7A679-B879-4CDE-9541-4C414170EB76}" type="pres">
      <dgm:prSet presAssocID="{F1268107-1492-4A5D-8B2F-7FCC1D389214}" presName="root" presStyleCnt="0">
        <dgm:presLayoutVars>
          <dgm:dir/>
          <dgm:resizeHandles val="exact"/>
        </dgm:presLayoutVars>
      </dgm:prSet>
      <dgm:spPr/>
    </dgm:pt>
    <dgm:pt modelId="{0DC11DC2-C59D-47EF-8EA6-E8FE859ADEC1}" type="pres">
      <dgm:prSet presAssocID="{BF493FB8-33BA-4E57-B226-9E0A4E61C8D2}" presName="compNode" presStyleCnt="0"/>
      <dgm:spPr/>
    </dgm:pt>
    <dgm:pt modelId="{BF0F626B-C1A3-48A2-B4D8-A4FD659CEA59}" type="pres">
      <dgm:prSet presAssocID="{BF493FB8-33BA-4E57-B226-9E0A4E61C8D2}" presName="bgRect" presStyleLbl="bgShp" presStyleIdx="0" presStyleCnt="4"/>
      <dgm:spPr/>
    </dgm:pt>
    <dgm:pt modelId="{F9E08557-D501-45EE-9CB5-9AE8773B59A0}" type="pres">
      <dgm:prSet presAssocID="{BF493FB8-33BA-4E57-B226-9E0A4E61C8D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BA20145-013E-480F-9446-9BF38BB9599A}" type="pres">
      <dgm:prSet presAssocID="{BF493FB8-33BA-4E57-B226-9E0A4E61C8D2}" presName="spaceRect" presStyleCnt="0"/>
      <dgm:spPr/>
    </dgm:pt>
    <dgm:pt modelId="{15348806-1C20-4CE2-BFBB-0EBCD14AFE78}" type="pres">
      <dgm:prSet presAssocID="{BF493FB8-33BA-4E57-B226-9E0A4E61C8D2}" presName="parTx" presStyleLbl="revTx" presStyleIdx="0" presStyleCnt="4">
        <dgm:presLayoutVars>
          <dgm:chMax val="0"/>
          <dgm:chPref val="0"/>
        </dgm:presLayoutVars>
      </dgm:prSet>
      <dgm:spPr/>
    </dgm:pt>
    <dgm:pt modelId="{AA10D72C-D3DA-4EAB-B6F1-D904F6C30D85}" type="pres">
      <dgm:prSet presAssocID="{7D29EEB4-DB38-4D23-88BD-D7220004400A}" presName="sibTrans" presStyleCnt="0"/>
      <dgm:spPr/>
    </dgm:pt>
    <dgm:pt modelId="{55C0AA6E-832B-4C13-9AC4-7E6C6E3FAFB2}" type="pres">
      <dgm:prSet presAssocID="{1CD6E06F-AFB9-4E83-8187-45C0ED5DAF20}" presName="compNode" presStyleCnt="0"/>
      <dgm:spPr/>
    </dgm:pt>
    <dgm:pt modelId="{607EB55B-B489-4CE9-8364-A105AAA113E1}" type="pres">
      <dgm:prSet presAssocID="{1CD6E06F-AFB9-4E83-8187-45C0ED5DAF20}" presName="bgRect" presStyleLbl="bgShp" presStyleIdx="1" presStyleCnt="4"/>
      <dgm:spPr/>
    </dgm:pt>
    <dgm:pt modelId="{D140E8F6-9E25-4544-B162-B76ED718BF6B}" type="pres">
      <dgm:prSet presAssocID="{1CD6E06F-AFB9-4E83-8187-45C0ED5DAF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00955BEA-8DBB-418F-96B3-B3205FA4A783}" type="pres">
      <dgm:prSet presAssocID="{1CD6E06F-AFB9-4E83-8187-45C0ED5DAF20}" presName="spaceRect" presStyleCnt="0"/>
      <dgm:spPr/>
    </dgm:pt>
    <dgm:pt modelId="{DE5BAD5B-8546-4A29-8783-39402FC77987}" type="pres">
      <dgm:prSet presAssocID="{1CD6E06F-AFB9-4E83-8187-45C0ED5DAF20}" presName="parTx" presStyleLbl="revTx" presStyleIdx="1" presStyleCnt="4">
        <dgm:presLayoutVars>
          <dgm:chMax val="0"/>
          <dgm:chPref val="0"/>
        </dgm:presLayoutVars>
      </dgm:prSet>
      <dgm:spPr/>
    </dgm:pt>
    <dgm:pt modelId="{FE460DE7-26B6-4505-88B1-5E3E90A1936E}" type="pres">
      <dgm:prSet presAssocID="{49A4BD8C-0C1E-4927-92EB-C858FB24ADC6}" presName="sibTrans" presStyleCnt="0"/>
      <dgm:spPr/>
    </dgm:pt>
    <dgm:pt modelId="{E85C1C2C-8A64-4714-80C9-0A6124B5467D}" type="pres">
      <dgm:prSet presAssocID="{178FDCEE-D87B-468D-B428-CB12A2F46E4F}" presName="compNode" presStyleCnt="0"/>
      <dgm:spPr/>
    </dgm:pt>
    <dgm:pt modelId="{869A4085-96AF-46AF-8BBD-ED818EC6E645}" type="pres">
      <dgm:prSet presAssocID="{178FDCEE-D87B-468D-B428-CB12A2F46E4F}" presName="bgRect" presStyleLbl="bgShp" presStyleIdx="2" presStyleCnt="4"/>
      <dgm:spPr/>
    </dgm:pt>
    <dgm:pt modelId="{8779FE85-C79D-4A1A-8D0F-2AA28FD41337}" type="pres">
      <dgm:prSet presAssocID="{178FDCEE-D87B-468D-B428-CB12A2F46E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e"/>
        </a:ext>
      </dgm:extLst>
    </dgm:pt>
    <dgm:pt modelId="{7F3F6D59-C4EF-4623-8039-28819F972196}" type="pres">
      <dgm:prSet presAssocID="{178FDCEE-D87B-468D-B428-CB12A2F46E4F}" presName="spaceRect" presStyleCnt="0"/>
      <dgm:spPr/>
    </dgm:pt>
    <dgm:pt modelId="{F669F20A-60C0-4C1D-8CA9-E41CD38C56F0}" type="pres">
      <dgm:prSet presAssocID="{178FDCEE-D87B-468D-B428-CB12A2F46E4F}" presName="parTx" presStyleLbl="revTx" presStyleIdx="2" presStyleCnt="4">
        <dgm:presLayoutVars>
          <dgm:chMax val="0"/>
          <dgm:chPref val="0"/>
        </dgm:presLayoutVars>
      </dgm:prSet>
      <dgm:spPr/>
    </dgm:pt>
    <dgm:pt modelId="{8D841DE0-09F0-432A-AE45-995716FB1C03}" type="pres">
      <dgm:prSet presAssocID="{8A29861C-40BB-457D-A2E1-0D544511F7CE}" presName="sibTrans" presStyleCnt="0"/>
      <dgm:spPr/>
    </dgm:pt>
    <dgm:pt modelId="{BEABFAB1-B857-4816-AD6D-3AF68F77B84C}" type="pres">
      <dgm:prSet presAssocID="{3A89BD36-CD56-4502-9AA4-0D683A566658}" presName="compNode" presStyleCnt="0"/>
      <dgm:spPr/>
    </dgm:pt>
    <dgm:pt modelId="{ED6B37DC-3579-43F2-ABEC-AB0B96ADCA3A}" type="pres">
      <dgm:prSet presAssocID="{3A89BD36-CD56-4502-9AA4-0D683A566658}" presName="bgRect" presStyleLbl="bgShp" presStyleIdx="3" presStyleCnt="4"/>
      <dgm:spPr/>
    </dgm:pt>
    <dgm:pt modelId="{E4F7EB8D-A576-4E47-BF14-A25C0544F12C}" type="pres">
      <dgm:prSet presAssocID="{3A89BD36-CD56-4502-9AA4-0D683A5666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4A80A65-621C-4341-920B-4AA326EE7EB8}" type="pres">
      <dgm:prSet presAssocID="{3A89BD36-CD56-4502-9AA4-0D683A566658}" presName="spaceRect" presStyleCnt="0"/>
      <dgm:spPr/>
    </dgm:pt>
    <dgm:pt modelId="{9DC37825-5F18-4C06-A330-985D7547E9E2}" type="pres">
      <dgm:prSet presAssocID="{3A89BD36-CD56-4502-9AA4-0D683A56665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6CB7505-D334-4E79-8D61-032C68633A5B}" type="presOf" srcId="{F1268107-1492-4A5D-8B2F-7FCC1D389214}" destId="{F8B7A679-B879-4CDE-9541-4C414170EB76}" srcOrd="0" destOrd="0" presId="urn:microsoft.com/office/officeart/2018/2/layout/IconVerticalSolidList"/>
    <dgm:cxn modelId="{D6605B0C-0DD3-4E88-BD7A-CC85F1C1D427}" type="presOf" srcId="{BF493FB8-33BA-4E57-B226-9E0A4E61C8D2}" destId="{15348806-1C20-4CE2-BFBB-0EBCD14AFE78}" srcOrd="0" destOrd="0" presId="urn:microsoft.com/office/officeart/2018/2/layout/IconVerticalSolidList"/>
    <dgm:cxn modelId="{5EE91F2B-32BB-4BDE-AB95-BD5E0C561014}" type="presOf" srcId="{178FDCEE-D87B-468D-B428-CB12A2F46E4F}" destId="{F669F20A-60C0-4C1D-8CA9-E41CD38C56F0}" srcOrd="0" destOrd="0" presId="urn:microsoft.com/office/officeart/2018/2/layout/IconVerticalSolidList"/>
    <dgm:cxn modelId="{70AD7698-7E20-4FFB-8DBA-3F60EACFC486}" srcId="{F1268107-1492-4A5D-8B2F-7FCC1D389214}" destId="{178FDCEE-D87B-468D-B428-CB12A2F46E4F}" srcOrd="2" destOrd="0" parTransId="{74DDEBC7-BB24-4258-8538-0576C3F7884A}" sibTransId="{8A29861C-40BB-457D-A2E1-0D544511F7CE}"/>
    <dgm:cxn modelId="{67AF30A8-B493-417F-9AC8-3391D1CDB098}" type="presOf" srcId="{3A89BD36-CD56-4502-9AA4-0D683A566658}" destId="{9DC37825-5F18-4C06-A330-985D7547E9E2}" srcOrd="0" destOrd="0" presId="urn:microsoft.com/office/officeart/2018/2/layout/IconVerticalSolidList"/>
    <dgm:cxn modelId="{9D06DCAE-31D4-4AC0-BFB6-07332EFC2290}" srcId="{F1268107-1492-4A5D-8B2F-7FCC1D389214}" destId="{1CD6E06F-AFB9-4E83-8187-45C0ED5DAF20}" srcOrd="1" destOrd="0" parTransId="{3933C938-E7AE-4C6D-ACB5-0B0CF6C347CD}" sibTransId="{49A4BD8C-0C1E-4927-92EB-C858FB24ADC6}"/>
    <dgm:cxn modelId="{976158B9-4229-4CA4-AC1B-E521AB234E1F}" srcId="{F1268107-1492-4A5D-8B2F-7FCC1D389214}" destId="{BF493FB8-33BA-4E57-B226-9E0A4E61C8D2}" srcOrd="0" destOrd="0" parTransId="{B77A5E16-2491-4FC5-997E-7A05495AB0FE}" sibTransId="{7D29EEB4-DB38-4D23-88BD-D7220004400A}"/>
    <dgm:cxn modelId="{4B2A42C2-ED35-48C1-81D7-BB5D49B4BCCD}" srcId="{F1268107-1492-4A5D-8B2F-7FCC1D389214}" destId="{3A89BD36-CD56-4502-9AA4-0D683A566658}" srcOrd="3" destOrd="0" parTransId="{9780497E-88AF-4FDA-AA5F-F8D75E5B13B2}" sibTransId="{AFC8451B-CB52-4930-A36C-2E24B39E1803}"/>
    <dgm:cxn modelId="{B198FEC4-5CC4-4F06-865F-CCAEC469C264}" type="presOf" srcId="{1CD6E06F-AFB9-4E83-8187-45C0ED5DAF20}" destId="{DE5BAD5B-8546-4A29-8783-39402FC77987}" srcOrd="0" destOrd="0" presId="urn:microsoft.com/office/officeart/2018/2/layout/IconVerticalSolidList"/>
    <dgm:cxn modelId="{CE445469-E92F-4C86-AFC9-A10F6128AE59}" type="presParOf" srcId="{F8B7A679-B879-4CDE-9541-4C414170EB76}" destId="{0DC11DC2-C59D-47EF-8EA6-E8FE859ADEC1}" srcOrd="0" destOrd="0" presId="urn:microsoft.com/office/officeart/2018/2/layout/IconVerticalSolidList"/>
    <dgm:cxn modelId="{4C9BA315-7141-4811-8D17-09238E7AD887}" type="presParOf" srcId="{0DC11DC2-C59D-47EF-8EA6-E8FE859ADEC1}" destId="{BF0F626B-C1A3-48A2-B4D8-A4FD659CEA59}" srcOrd="0" destOrd="0" presId="urn:microsoft.com/office/officeart/2018/2/layout/IconVerticalSolidList"/>
    <dgm:cxn modelId="{B2A1045A-FA6A-40AD-9DB0-240AF6A7A12A}" type="presParOf" srcId="{0DC11DC2-C59D-47EF-8EA6-E8FE859ADEC1}" destId="{F9E08557-D501-45EE-9CB5-9AE8773B59A0}" srcOrd="1" destOrd="0" presId="urn:microsoft.com/office/officeart/2018/2/layout/IconVerticalSolidList"/>
    <dgm:cxn modelId="{2E45678D-EC01-43C3-9230-58F7DD4D460D}" type="presParOf" srcId="{0DC11DC2-C59D-47EF-8EA6-E8FE859ADEC1}" destId="{8BA20145-013E-480F-9446-9BF38BB9599A}" srcOrd="2" destOrd="0" presId="urn:microsoft.com/office/officeart/2018/2/layout/IconVerticalSolidList"/>
    <dgm:cxn modelId="{A09B938C-A957-4134-B035-F44138CD877A}" type="presParOf" srcId="{0DC11DC2-C59D-47EF-8EA6-E8FE859ADEC1}" destId="{15348806-1C20-4CE2-BFBB-0EBCD14AFE78}" srcOrd="3" destOrd="0" presId="urn:microsoft.com/office/officeart/2018/2/layout/IconVerticalSolidList"/>
    <dgm:cxn modelId="{A2ADB287-AB20-4D9E-902A-7DA28502C4DF}" type="presParOf" srcId="{F8B7A679-B879-4CDE-9541-4C414170EB76}" destId="{AA10D72C-D3DA-4EAB-B6F1-D904F6C30D85}" srcOrd="1" destOrd="0" presId="urn:microsoft.com/office/officeart/2018/2/layout/IconVerticalSolidList"/>
    <dgm:cxn modelId="{2FAE8D97-424D-4DC0-A047-6861EDD7E225}" type="presParOf" srcId="{F8B7A679-B879-4CDE-9541-4C414170EB76}" destId="{55C0AA6E-832B-4C13-9AC4-7E6C6E3FAFB2}" srcOrd="2" destOrd="0" presId="urn:microsoft.com/office/officeart/2018/2/layout/IconVerticalSolidList"/>
    <dgm:cxn modelId="{5A250E5A-FAAD-46C1-9F42-23355836777C}" type="presParOf" srcId="{55C0AA6E-832B-4C13-9AC4-7E6C6E3FAFB2}" destId="{607EB55B-B489-4CE9-8364-A105AAA113E1}" srcOrd="0" destOrd="0" presId="urn:microsoft.com/office/officeart/2018/2/layout/IconVerticalSolidList"/>
    <dgm:cxn modelId="{0C255F6E-C307-4D20-82D7-814313937F9E}" type="presParOf" srcId="{55C0AA6E-832B-4C13-9AC4-7E6C6E3FAFB2}" destId="{D140E8F6-9E25-4544-B162-B76ED718BF6B}" srcOrd="1" destOrd="0" presId="urn:microsoft.com/office/officeart/2018/2/layout/IconVerticalSolidList"/>
    <dgm:cxn modelId="{EF17393E-EB7A-4137-AC02-7FA4B2952D9F}" type="presParOf" srcId="{55C0AA6E-832B-4C13-9AC4-7E6C6E3FAFB2}" destId="{00955BEA-8DBB-418F-96B3-B3205FA4A783}" srcOrd="2" destOrd="0" presId="urn:microsoft.com/office/officeart/2018/2/layout/IconVerticalSolidList"/>
    <dgm:cxn modelId="{E65A1CB0-1C76-44E1-A862-B592AD81CD9C}" type="presParOf" srcId="{55C0AA6E-832B-4C13-9AC4-7E6C6E3FAFB2}" destId="{DE5BAD5B-8546-4A29-8783-39402FC77987}" srcOrd="3" destOrd="0" presId="urn:microsoft.com/office/officeart/2018/2/layout/IconVerticalSolidList"/>
    <dgm:cxn modelId="{766272B9-9221-4F08-81E3-034C8C62BE3A}" type="presParOf" srcId="{F8B7A679-B879-4CDE-9541-4C414170EB76}" destId="{FE460DE7-26B6-4505-88B1-5E3E90A1936E}" srcOrd="3" destOrd="0" presId="urn:microsoft.com/office/officeart/2018/2/layout/IconVerticalSolidList"/>
    <dgm:cxn modelId="{0091A0E5-D635-45A9-9F5C-6F6B55ED4395}" type="presParOf" srcId="{F8B7A679-B879-4CDE-9541-4C414170EB76}" destId="{E85C1C2C-8A64-4714-80C9-0A6124B5467D}" srcOrd="4" destOrd="0" presId="urn:microsoft.com/office/officeart/2018/2/layout/IconVerticalSolidList"/>
    <dgm:cxn modelId="{F745FD90-7F1A-49FB-AA89-36311A0C3692}" type="presParOf" srcId="{E85C1C2C-8A64-4714-80C9-0A6124B5467D}" destId="{869A4085-96AF-46AF-8BBD-ED818EC6E645}" srcOrd="0" destOrd="0" presId="urn:microsoft.com/office/officeart/2018/2/layout/IconVerticalSolidList"/>
    <dgm:cxn modelId="{B623FB49-F9A9-4EFA-9E1A-9BE71203C051}" type="presParOf" srcId="{E85C1C2C-8A64-4714-80C9-0A6124B5467D}" destId="{8779FE85-C79D-4A1A-8D0F-2AA28FD41337}" srcOrd="1" destOrd="0" presId="urn:microsoft.com/office/officeart/2018/2/layout/IconVerticalSolidList"/>
    <dgm:cxn modelId="{CA2AB6C1-61BF-41D6-BF55-8424D2BB1C1A}" type="presParOf" srcId="{E85C1C2C-8A64-4714-80C9-0A6124B5467D}" destId="{7F3F6D59-C4EF-4623-8039-28819F972196}" srcOrd="2" destOrd="0" presId="urn:microsoft.com/office/officeart/2018/2/layout/IconVerticalSolidList"/>
    <dgm:cxn modelId="{B3AF25F9-5FB2-42D1-9ABF-4B8AF05AB0D5}" type="presParOf" srcId="{E85C1C2C-8A64-4714-80C9-0A6124B5467D}" destId="{F669F20A-60C0-4C1D-8CA9-E41CD38C56F0}" srcOrd="3" destOrd="0" presId="urn:microsoft.com/office/officeart/2018/2/layout/IconVerticalSolidList"/>
    <dgm:cxn modelId="{D1C96B75-CAE8-4A41-8272-4CAF5FAA3492}" type="presParOf" srcId="{F8B7A679-B879-4CDE-9541-4C414170EB76}" destId="{8D841DE0-09F0-432A-AE45-995716FB1C03}" srcOrd="5" destOrd="0" presId="urn:microsoft.com/office/officeart/2018/2/layout/IconVerticalSolidList"/>
    <dgm:cxn modelId="{280C5615-9117-48B7-820E-96B8F9F1838A}" type="presParOf" srcId="{F8B7A679-B879-4CDE-9541-4C414170EB76}" destId="{BEABFAB1-B857-4816-AD6D-3AF68F77B84C}" srcOrd="6" destOrd="0" presId="urn:microsoft.com/office/officeart/2018/2/layout/IconVerticalSolidList"/>
    <dgm:cxn modelId="{C1793D2C-B1D7-414D-A11D-4636352DB0AA}" type="presParOf" srcId="{BEABFAB1-B857-4816-AD6D-3AF68F77B84C}" destId="{ED6B37DC-3579-43F2-ABEC-AB0B96ADCA3A}" srcOrd="0" destOrd="0" presId="urn:microsoft.com/office/officeart/2018/2/layout/IconVerticalSolidList"/>
    <dgm:cxn modelId="{4A7DEDD2-C58D-47C8-A8A8-40417AF72DFE}" type="presParOf" srcId="{BEABFAB1-B857-4816-AD6D-3AF68F77B84C}" destId="{E4F7EB8D-A576-4E47-BF14-A25C0544F12C}" srcOrd="1" destOrd="0" presId="urn:microsoft.com/office/officeart/2018/2/layout/IconVerticalSolidList"/>
    <dgm:cxn modelId="{EB276882-9A41-48B9-B096-50C87D94179B}" type="presParOf" srcId="{BEABFAB1-B857-4816-AD6D-3AF68F77B84C}" destId="{B4A80A65-621C-4341-920B-4AA326EE7EB8}" srcOrd="2" destOrd="0" presId="urn:microsoft.com/office/officeart/2018/2/layout/IconVerticalSolidList"/>
    <dgm:cxn modelId="{9BD6ED5E-E530-42F6-BECE-013D7B412F68}" type="presParOf" srcId="{BEABFAB1-B857-4816-AD6D-3AF68F77B84C}" destId="{9DC37825-5F18-4C06-A330-985D7547E9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F626B-C1A3-48A2-B4D8-A4FD659CEA59}">
      <dsp:nvSpPr>
        <dsp:cNvPr id="0" name=""/>
        <dsp:cNvSpPr/>
      </dsp:nvSpPr>
      <dsp:spPr>
        <a:xfrm>
          <a:off x="0" y="1571"/>
          <a:ext cx="10058399" cy="796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08557-D501-45EE-9CB5-9AE8773B59A0}">
      <dsp:nvSpPr>
        <dsp:cNvPr id="0" name=""/>
        <dsp:cNvSpPr/>
      </dsp:nvSpPr>
      <dsp:spPr>
        <a:xfrm>
          <a:off x="240913" y="180763"/>
          <a:ext cx="438024" cy="438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48806-1C20-4CE2-BFBB-0EBCD14AFE78}">
      <dsp:nvSpPr>
        <dsp:cNvPr id="0" name=""/>
        <dsp:cNvSpPr/>
      </dsp:nvSpPr>
      <dsp:spPr>
        <a:xfrm>
          <a:off x="919851" y="157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RNA-</a:t>
          </a:r>
          <a:r>
            <a:rPr lang="de-DE" sz="2200" kern="1200" dirty="0" err="1"/>
            <a:t>world</a:t>
          </a:r>
          <a:r>
            <a:rPr lang="de-DE" sz="2200" kern="1200" dirty="0"/>
            <a:t>: </a:t>
          </a:r>
          <a:r>
            <a:rPr lang="de-DE" sz="2200" kern="1200" dirty="0" err="1"/>
            <a:t>autocatalytic</a:t>
          </a:r>
          <a:r>
            <a:rPr lang="de-DE" sz="2200" kern="1200" dirty="0"/>
            <a:t> &amp; </a:t>
          </a:r>
          <a:r>
            <a:rPr lang="de-DE" sz="2200" kern="1200" dirty="0" err="1"/>
            <a:t>cross-catalytic</a:t>
          </a:r>
          <a:r>
            <a:rPr lang="de-DE" sz="2200" kern="1200" dirty="0"/>
            <a:t> </a:t>
          </a:r>
          <a:r>
            <a:rPr lang="de-DE" sz="2200" kern="1200" dirty="0" err="1"/>
            <a:t>self</a:t>
          </a:r>
          <a:r>
            <a:rPr lang="de-DE" sz="2200" kern="1200" dirty="0"/>
            <a:t> </a:t>
          </a:r>
          <a:r>
            <a:rPr lang="de-DE" sz="2200" kern="1200" dirty="0" err="1"/>
            <a:t>replication</a:t>
          </a:r>
          <a:r>
            <a:rPr lang="de-DE" sz="2200" kern="1200" dirty="0"/>
            <a:t> </a:t>
          </a:r>
          <a:r>
            <a:rPr lang="de-DE" sz="2200" kern="1200" dirty="0" err="1"/>
            <a:t>reactions</a:t>
          </a:r>
          <a:r>
            <a:rPr lang="de-DE" sz="2200" kern="1200" dirty="0"/>
            <a:t> </a:t>
          </a:r>
          <a:r>
            <a:rPr lang="de-DE" sz="2200" kern="1200" dirty="0" err="1"/>
            <a:t>important</a:t>
          </a:r>
          <a:endParaRPr lang="en-US" sz="2200" kern="1200" dirty="0"/>
        </a:p>
      </dsp:txBody>
      <dsp:txXfrm>
        <a:off x="919851" y="1571"/>
        <a:ext cx="9138548" cy="796407"/>
      </dsp:txXfrm>
    </dsp:sp>
    <dsp:sp modelId="{607EB55B-B489-4CE9-8364-A105AAA113E1}">
      <dsp:nvSpPr>
        <dsp:cNvPr id="0" name=""/>
        <dsp:cNvSpPr/>
      </dsp:nvSpPr>
      <dsp:spPr>
        <a:xfrm>
          <a:off x="0" y="997081"/>
          <a:ext cx="10058399" cy="7964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0E8F6-9E25-4544-B162-B76ED718BF6B}">
      <dsp:nvSpPr>
        <dsp:cNvPr id="0" name=""/>
        <dsp:cNvSpPr/>
      </dsp:nvSpPr>
      <dsp:spPr>
        <a:xfrm>
          <a:off x="240913" y="1176272"/>
          <a:ext cx="438024" cy="438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BAD5B-8546-4A29-8783-39402FC77987}">
      <dsp:nvSpPr>
        <dsp:cNvPr id="0" name=""/>
        <dsp:cNvSpPr/>
      </dsp:nvSpPr>
      <dsp:spPr>
        <a:xfrm>
          <a:off x="919851" y="99708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Possibly</a:t>
          </a:r>
          <a:r>
            <a:rPr lang="de-DE" sz="2200" kern="1200" dirty="0"/>
            <a:t> a </a:t>
          </a:r>
          <a:r>
            <a:rPr lang="de-DE" sz="2200" kern="1200" dirty="0" err="1"/>
            <a:t>new</a:t>
          </a:r>
          <a:r>
            <a:rPr lang="de-DE" sz="2200" kern="1200" dirty="0"/>
            <a:t> alternative to PCR</a:t>
          </a:r>
          <a:endParaRPr lang="en-US" sz="2200" kern="1200" dirty="0"/>
        </a:p>
      </dsp:txBody>
      <dsp:txXfrm>
        <a:off x="919851" y="997081"/>
        <a:ext cx="9138548" cy="796407"/>
      </dsp:txXfrm>
    </dsp:sp>
    <dsp:sp modelId="{869A4085-96AF-46AF-8BBD-ED818EC6E645}">
      <dsp:nvSpPr>
        <dsp:cNvPr id="0" name=""/>
        <dsp:cNvSpPr/>
      </dsp:nvSpPr>
      <dsp:spPr>
        <a:xfrm>
          <a:off x="0" y="1992590"/>
          <a:ext cx="10058399" cy="7964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9FE85-C79D-4A1A-8D0F-2AA28FD41337}">
      <dsp:nvSpPr>
        <dsp:cNvPr id="0" name=""/>
        <dsp:cNvSpPr/>
      </dsp:nvSpPr>
      <dsp:spPr>
        <a:xfrm>
          <a:off x="240913" y="2171782"/>
          <a:ext cx="438024" cy="438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9F20A-60C0-4C1D-8CA9-E41CD38C56F0}">
      <dsp:nvSpPr>
        <dsp:cNvPr id="0" name=""/>
        <dsp:cNvSpPr/>
      </dsp:nvSpPr>
      <dsp:spPr>
        <a:xfrm>
          <a:off x="919851" y="199259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Functional even in presence of naturally occouring macromolecules</a:t>
          </a:r>
          <a:endParaRPr lang="en-US" sz="2200" kern="1200"/>
        </a:p>
      </dsp:txBody>
      <dsp:txXfrm>
        <a:off x="919851" y="1992590"/>
        <a:ext cx="9138548" cy="796407"/>
      </dsp:txXfrm>
    </dsp:sp>
    <dsp:sp modelId="{ED6B37DC-3579-43F2-ABEC-AB0B96ADCA3A}">
      <dsp:nvSpPr>
        <dsp:cNvPr id="0" name=""/>
        <dsp:cNvSpPr/>
      </dsp:nvSpPr>
      <dsp:spPr>
        <a:xfrm>
          <a:off x="0" y="2988100"/>
          <a:ext cx="10058399" cy="7964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7EB8D-A576-4E47-BF14-A25C0544F12C}">
      <dsp:nvSpPr>
        <dsp:cNvPr id="0" name=""/>
        <dsp:cNvSpPr/>
      </dsp:nvSpPr>
      <dsp:spPr>
        <a:xfrm>
          <a:off x="240913" y="3167292"/>
          <a:ext cx="438024" cy="438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37825-5F18-4C06-A330-985D7547E9E2}">
      <dsp:nvSpPr>
        <dsp:cNvPr id="0" name=""/>
        <dsp:cNvSpPr/>
      </dsp:nvSpPr>
      <dsp:spPr>
        <a:xfrm>
          <a:off x="919851" y="298810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Upscaling</a:t>
          </a:r>
          <a:r>
            <a:rPr lang="de-DE" sz="2200" kern="1200" dirty="0"/>
            <a:t> possible</a:t>
          </a:r>
          <a:endParaRPr lang="en-US" sz="2200" kern="1200" dirty="0"/>
        </a:p>
      </dsp:txBody>
      <dsp:txXfrm>
        <a:off x="919851" y="2988100"/>
        <a:ext cx="9138548" cy="796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4A5B-8C11-44F9-9D38-E2A190E174A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D220F-E851-4C65-8458-D68BF9A5EF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Finally, there should be no leak or crosstalk between distinct signals and gates.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Toe</a:t>
            </a:r>
            <a:r>
              <a:rPr lang="de-DE" baseline="0"/>
              <a:t> hold domain: 4-10 nucleotides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Toe</a:t>
            </a:r>
            <a:r>
              <a:rPr lang="de-DE" baseline="0"/>
              <a:t> hold domain: 4-10 nucleotides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Toe</a:t>
            </a:r>
            <a:r>
              <a:rPr lang="de-DE" baseline="0"/>
              <a:t> hold domain: 4-10 nucleotides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Toe</a:t>
            </a:r>
            <a:r>
              <a:rPr lang="de-DE" baseline="0"/>
              <a:t> hold domain: 4-10 nucleotides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Toe</a:t>
            </a:r>
            <a:r>
              <a:rPr lang="de-DE" baseline="0"/>
              <a:t> hold domain: 4-10 nucleotides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Toe</a:t>
            </a:r>
            <a:r>
              <a:rPr lang="de-DE" baseline="0"/>
              <a:t> hold domain: 4-10 nucleotides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Toe</a:t>
            </a:r>
            <a:r>
              <a:rPr lang="de-DE" baseline="0" dirty="0"/>
              <a:t> hold domain: 4-10 nucleotides</a:t>
            </a:r>
          </a:p>
          <a:p>
            <a:r>
              <a:rPr lang="en-GB" dirty="0"/>
              <a:t>branch 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Toe</a:t>
            </a:r>
            <a:r>
              <a:rPr lang="de-DE" baseline="0"/>
              <a:t> hold domain: 4-10 nucleotides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Toe</a:t>
            </a:r>
            <a:r>
              <a:rPr lang="de-DE" baseline="0"/>
              <a:t> hold domain: 4-10 nucleotides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Toe</a:t>
            </a:r>
            <a:r>
              <a:rPr lang="de-DE" baseline="0"/>
              <a:t> hold domain: 4-10 nucleotides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Toe</a:t>
            </a:r>
            <a:r>
              <a:rPr lang="de-DE" baseline="0"/>
              <a:t> hold domain: 4-10 nucleotides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A4B1-B8E5-4E45-B2C2-A5C9886524D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4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84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3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17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4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77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27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72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0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1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74B757-04FD-4C7C-988E-A84153E2D7CB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75C63B-1231-4664-BF17-CF7EFE179CA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7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DNA Catalysed Networks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64C083-B710-4786-9043-6A44CAD48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56907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Paper „</a:t>
            </a:r>
            <a:r>
              <a:rPr lang="en-US" dirty="0"/>
              <a:t>Engineering Entropy-Driven Reactions and Networks Catalyzed by DNA”</a:t>
            </a:r>
          </a:p>
          <a:p>
            <a:r>
              <a:rPr lang="en-US" dirty="0"/>
              <a:t>Held by Benjamin </a:t>
            </a:r>
            <a:r>
              <a:rPr lang="en-US" dirty="0" err="1"/>
              <a:t>Kahlert</a:t>
            </a:r>
            <a:r>
              <a:rPr lang="en-US" dirty="0"/>
              <a:t> And Lucas Fochler</a:t>
            </a:r>
          </a:p>
          <a:p>
            <a:r>
              <a:rPr lang="en-US" dirty="0"/>
              <a:t>25.11.2019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  <p:pic>
        <p:nvPicPr>
          <p:cNvPr id="5" name="Content Placeholder 4" descr="fue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839" y="2249488"/>
            <a:ext cx="5402322" cy="43243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  <p:pic>
        <p:nvPicPr>
          <p:cNvPr id="5" name="Content Placeholder 4" descr="fue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839" y="2249488"/>
            <a:ext cx="5402322" cy="4324350"/>
          </a:xfrm>
        </p:spPr>
      </p:pic>
      <p:sp>
        <p:nvSpPr>
          <p:cNvPr id="6" name="TextBox 5"/>
          <p:cNvSpPr txBox="1"/>
          <p:nvPr/>
        </p:nvSpPr>
        <p:spPr>
          <a:xfrm>
            <a:off x="5167306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+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  <p:pic>
        <p:nvPicPr>
          <p:cNvPr id="7" name="Content Placeholder 6" descr="processintermidate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839" y="2249488"/>
            <a:ext cx="5402322" cy="43243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  <p:pic>
        <p:nvPicPr>
          <p:cNvPr id="6" name="Content Placeholder 5" descr="processintermidate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839" y="2249488"/>
            <a:ext cx="5402322" cy="43243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  <p:pic>
        <p:nvPicPr>
          <p:cNvPr id="4" name="Content Placeholder 3" descr="processraw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839" y="2249488"/>
            <a:ext cx="5402322" cy="43243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Driving force of 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dG= </a:t>
            </a:r>
            <a:r>
              <a:rPr lang="de-DE" dirty="0" err="1"/>
              <a:t>VdP</a:t>
            </a:r>
            <a:r>
              <a:rPr lang="de-DE" dirty="0"/>
              <a:t> –SdT</a:t>
            </a:r>
            <a:endParaRPr lang="en-GB" dirty="0"/>
          </a:p>
          <a:p>
            <a:endParaRPr lang="en-GB" dirty="0"/>
          </a:p>
          <a:p>
            <a:r>
              <a:rPr lang="en-GB" dirty="0"/>
              <a:t>∆G &lt; 0      “Reaction” towards products</a:t>
            </a:r>
          </a:p>
          <a:p>
            <a:r>
              <a:rPr lang="en-GB" dirty="0"/>
              <a:t>∆G = 0      “Reaction” </a:t>
            </a:r>
            <a:r>
              <a:rPr lang="de-DE" dirty="0"/>
              <a:t>stops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Driving force of 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</a:t>
            </a:r>
            <a:r>
              <a:rPr lang="de-DE" sz="2400" dirty="0"/>
              <a:t>G=  V</a:t>
            </a:r>
            <a:r>
              <a:rPr lang="en-GB" sz="2400" dirty="0"/>
              <a:t>d</a:t>
            </a:r>
            <a:r>
              <a:rPr lang="de-DE" sz="2400" dirty="0"/>
              <a:t>P –S</a:t>
            </a:r>
            <a:r>
              <a:rPr lang="en-GB" sz="2400" dirty="0"/>
              <a:t> d</a:t>
            </a:r>
            <a:r>
              <a:rPr lang="de-DE" sz="2400" dirty="0"/>
              <a:t>T</a:t>
            </a:r>
          </a:p>
          <a:p>
            <a:endParaRPr lang="de-DE" sz="2400" dirty="0"/>
          </a:p>
          <a:p>
            <a:r>
              <a:rPr lang="en-GB" sz="2400" dirty="0"/>
              <a:t>d</a:t>
            </a:r>
            <a:r>
              <a:rPr lang="de-DE" sz="2400" dirty="0"/>
              <a:t>G=  nRT </a:t>
            </a:r>
            <a:r>
              <a:rPr lang="en-GB" sz="2400" dirty="0" err="1"/>
              <a:t>dP</a:t>
            </a:r>
            <a:r>
              <a:rPr lang="en-GB" sz="2400" dirty="0"/>
              <a:t>/P</a:t>
            </a:r>
          </a:p>
          <a:p>
            <a:endParaRPr lang="en-GB" sz="2400" dirty="0"/>
          </a:p>
          <a:p>
            <a:r>
              <a:rPr lang="de-DE" sz="2400" dirty="0"/>
              <a:t>G-G</a:t>
            </a:r>
            <a:r>
              <a:rPr lang="de-DE" sz="2400" baseline="-25000" dirty="0"/>
              <a:t>0</a:t>
            </a:r>
            <a:r>
              <a:rPr lang="de-DE" sz="2400" dirty="0"/>
              <a:t> = nRT ln(P</a:t>
            </a:r>
            <a:r>
              <a:rPr lang="de-DE" sz="2400" baseline="-25000" dirty="0"/>
              <a:t>f</a:t>
            </a:r>
            <a:r>
              <a:rPr lang="de-DE" sz="2400" dirty="0"/>
              <a:t> /P</a:t>
            </a:r>
            <a:r>
              <a:rPr lang="de-DE" sz="2400" baseline="-25000" dirty="0"/>
              <a:t>i</a:t>
            </a:r>
            <a:r>
              <a:rPr lang="de-DE" sz="2400" dirty="0"/>
              <a:t> )</a:t>
            </a:r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en-GB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2460287" y="1881246"/>
            <a:ext cx="695706" cy="271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35566" y="287726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V=nRT/P</a:t>
            </a:r>
            <a:endParaRPr lang="en-GB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59294" y="5172132"/>
            <a:ext cx="1150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3200" dirty="0"/>
              <a:t>  ∆G = G</a:t>
            </a:r>
            <a:r>
              <a:rPr lang="de-DE" sz="3200" baseline="-25000" dirty="0"/>
              <a:t>0,OB</a:t>
            </a:r>
            <a:r>
              <a:rPr lang="de-DE" sz="3200" dirty="0"/>
              <a:t> + G</a:t>
            </a:r>
            <a:r>
              <a:rPr lang="de-DE" sz="3200" baseline="-25000" dirty="0"/>
              <a:t>0,SB </a:t>
            </a:r>
            <a:r>
              <a:rPr lang="de-DE" sz="3200" dirty="0"/>
              <a:t>+ G</a:t>
            </a:r>
            <a:r>
              <a:rPr lang="de-DE" sz="3200" baseline="-25000" dirty="0"/>
              <a:t>0,W</a:t>
            </a:r>
            <a:r>
              <a:rPr lang="de-DE" sz="3200" dirty="0"/>
              <a:t> − G</a:t>
            </a:r>
            <a:r>
              <a:rPr lang="de-DE" sz="3200" baseline="-25000" dirty="0"/>
              <a:t>0,S</a:t>
            </a:r>
            <a:r>
              <a:rPr lang="de-DE" sz="3200" dirty="0"/>
              <a:t> − G</a:t>
            </a:r>
            <a:r>
              <a:rPr lang="de-DE" sz="3200" baseline="-25000" dirty="0"/>
              <a:t>0,F</a:t>
            </a:r>
            <a:r>
              <a:rPr lang="de-DE" sz="3200" dirty="0"/>
              <a:t> + RT </a:t>
            </a:r>
            <a:r>
              <a:rPr lang="en-GB" sz="3200" dirty="0"/>
              <a:t>∑ </a:t>
            </a:r>
            <a:r>
              <a:rPr lang="en-GB" sz="3200" dirty="0" err="1"/>
              <a:t>n</a:t>
            </a:r>
            <a:r>
              <a:rPr lang="en-GB" sz="3200" baseline="-25000" dirty="0" err="1"/>
              <a:t>l</a:t>
            </a:r>
            <a:r>
              <a:rPr lang="en-GB" sz="3200" dirty="0"/>
              <a:t> </a:t>
            </a:r>
            <a:r>
              <a:rPr lang="en-GB" sz="3200" dirty="0" err="1"/>
              <a:t>ln</a:t>
            </a:r>
            <a:r>
              <a:rPr lang="en-GB" sz="3200" dirty="0"/>
              <a:t>(P</a:t>
            </a:r>
            <a:r>
              <a:rPr lang="en-GB" sz="3200" baseline="-25000" dirty="0"/>
              <a:t>f, l </a:t>
            </a:r>
            <a:r>
              <a:rPr lang="en-GB" sz="3200" dirty="0"/>
              <a:t>/ P</a:t>
            </a:r>
            <a:r>
              <a:rPr lang="en-GB" sz="3200" baseline="-25000" dirty="0"/>
              <a:t>i, l</a:t>
            </a:r>
            <a:r>
              <a:rPr lang="en-GB" sz="32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Driving force of 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</a:t>
            </a:r>
            <a:r>
              <a:rPr lang="de-DE" sz="2400" dirty="0"/>
              <a:t>G=  V</a:t>
            </a:r>
            <a:r>
              <a:rPr lang="en-GB" sz="2400" dirty="0"/>
              <a:t>d</a:t>
            </a:r>
            <a:r>
              <a:rPr lang="de-DE" sz="2400" dirty="0"/>
              <a:t>P –S</a:t>
            </a:r>
            <a:r>
              <a:rPr lang="en-GB" sz="2400" dirty="0"/>
              <a:t> d</a:t>
            </a:r>
            <a:r>
              <a:rPr lang="de-DE" sz="2400" dirty="0"/>
              <a:t>T</a:t>
            </a:r>
          </a:p>
          <a:p>
            <a:endParaRPr lang="de-DE" sz="2400" dirty="0"/>
          </a:p>
          <a:p>
            <a:r>
              <a:rPr lang="en-GB" sz="2400" dirty="0"/>
              <a:t>d</a:t>
            </a:r>
            <a:r>
              <a:rPr lang="de-DE" sz="2400" dirty="0"/>
              <a:t>G=  nRT </a:t>
            </a:r>
            <a:r>
              <a:rPr lang="en-GB" sz="2400" dirty="0" err="1"/>
              <a:t>dP</a:t>
            </a:r>
            <a:r>
              <a:rPr lang="en-GB" sz="2400" dirty="0"/>
              <a:t>/P</a:t>
            </a:r>
          </a:p>
          <a:p>
            <a:endParaRPr lang="en-GB" sz="2400" dirty="0"/>
          </a:p>
          <a:p>
            <a:r>
              <a:rPr lang="de-DE" sz="2400" dirty="0"/>
              <a:t>G-G</a:t>
            </a:r>
            <a:r>
              <a:rPr lang="de-DE" sz="2400" baseline="-25000" dirty="0"/>
              <a:t>0</a:t>
            </a:r>
            <a:r>
              <a:rPr lang="de-DE" sz="2400" dirty="0"/>
              <a:t> = nRT ln(P</a:t>
            </a:r>
            <a:r>
              <a:rPr lang="de-DE" sz="2400" baseline="-25000" dirty="0"/>
              <a:t>f</a:t>
            </a:r>
            <a:r>
              <a:rPr lang="de-DE" sz="2400" dirty="0"/>
              <a:t> /P</a:t>
            </a:r>
            <a:r>
              <a:rPr lang="de-DE" sz="2400" baseline="-25000" dirty="0"/>
              <a:t>i</a:t>
            </a:r>
            <a:r>
              <a:rPr lang="de-DE" sz="2400" dirty="0"/>
              <a:t> )</a:t>
            </a:r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en-GB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2460287" y="1881246"/>
            <a:ext cx="695706" cy="271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35566" y="287726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V=nRT/P</a:t>
            </a:r>
            <a:endParaRPr lang="en-GB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59294" y="5172132"/>
            <a:ext cx="1150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3200" dirty="0"/>
              <a:t>  ∆G = G</a:t>
            </a:r>
            <a:r>
              <a:rPr lang="de-DE" sz="3200" baseline="-25000" dirty="0"/>
              <a:t>0,OB</a:t>
            </a:r>
            <a:r>
              <a:rPr lang="de-DE" sz="3200" dirty="0"/>
              <a:t> + G</a:t>
            </a:r>
            <a:r>
              <a:rPr lang="de-DE" sz="3200" baseline="-25000" dirty="0"/>
              <a:t>0,SB </a:t>
            </a:r>
            <a:r>
              <a:rPr lang="de-DE" sz="3200" dirty="0"/>
              <a:t>+ G</a:t>
            </a:r>
            <a:r>
              <a:rPr lang="de-DE" sz="3200" baseline="-25000" dirty="0"/>
              <a:t>0,W</a:t>
            </a:r>
            <a:r>
              <a:rPr lang="de-DE" sz="3200" dirty="0"/>
              <a:t> − G</a:t>
            </a:r>
            <a:r>
              <a:rPr lang="de-DE" sz="3200" baseline="-25000" dirty="0"/>
              <a:t>0,S</a:t>
            </a:r>
            <a:r>
              <a:rPr lang="de-DE" sz="3200" dirty="0"/>
              <a:t> − G</a:t>
            </a:r>
            <a:r>
              <a:rPr lang="de-DE" sz="3200" baseline="-25000" dirty="0"/>
              <a:t>0,F</a:t>
            </a:r>
            <a:r>
              <a:rPr lang="de-DE" sz="3200" dirty="0"/>
              <a:t> + RT </a:t>
            </a:r>
            <a:r>
              <a:rPr lang="en-GB" sz="3200" dirty="0"/>
              <a:t>ln(Q)</a:t>
            </a:r>
          </a:p>
        </p:txBody>
      </p:sp>
    </p:spTree>
    <p:extLst>
      <p:ext uri="{BB962C8B-B14F-4D97-AF65-F5344CB8AC3E}">
        <p14:creationId xmlns:p14="http://schemas.microsoft.com/office/powerpoint/2010/main" val="370806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Driving force of 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</a:t>
            </a:r>
            <a:r>
              <a:rPr lang="de-DE" sz="2400" dirty="0"/>
              <a:t>G=  V</a:t>
            </a:r>
            <a:r>
              <a:rPr lang="en-GB" sz="2400" dirty="0"/>
              <a:t>d</a:t>
            </a:r>
            <a:r>
              <a:rPr lang="de-DE" sz="2400" dirty="0"/>
              <a:t>P –S</a:t>
            </a:r>
            <a:r>
              <a:rPr lang="en-GB" sz="2400" dirty="0"/>
              <a:t> d</a:t>
            </a:r>
            <a:r>
              <a:rPr lang="de-DE" sz="2400" dirty="0"/>
              <a:t>T</a:t>
            </a:r>
          </a:p>
          <a:p>
            <a:endParaRPr lang="de-DE" sz="2400" dirty="0"/>
          </a:p>
          <a:p>
            <a:r>
              <a:rPr lang="en-GB" sz="2400" dirty="0"/>
              <a:t>d</a:t>
            </a:r>
            <a:r>
              <a:rPr lang="de-DE" sz="2400" dirty="0"/>
              <a:t>G=  nRT </a:t>
            </a:r>
            <a:r>
              <a:rPr lang="en-GB" sz="2400" dirty="0" err="1"/>
              <a:t>dP</a:t>
            </a:r>
            <a:r>
              <a:rPr lang="en-GB" sz="2400" dirty="0"/>
              <a:t>/P</a:t>
            </a:r>
          </a:p>
          <a:p>
            <a:endParaRPr lang="en-GB" sz="2400" dirty="0"/>
          </a:p>
          <a:p>
            <a:r>
              <a:rPr lang="de-DE" sz="2400" dirty="0"/>
              <a:t>G-G</a:t>
            </a:r>
            <a:r>
              <a:rPr lang="de-DE" sz="2400" baseline="-25000" dirty="0"/>
              <a:t>0</a:t>
            </a:r>
            <a:r>
              <a:rPr lang="de-DE" sz="2400" dirty="0"/>
              <a:t> = nRT ln(P</a:t>
            </a:r>
            <a:r>
              <a:rPr lang="de-DE" sz="2400" baseline="-25000" dirty="0"/>
              <a:t>f</a:t>
            </a:r>
            <a:r>
              <a:rPr lang="de-DE" sz="2400" dirty="0"/>
              <a:t> /P</a:t>
            </a:r>
            <a:r>
              <a:rPr lang="de-DE" sz="2400" baseline="-25000" dirty="0"/>
              <a:t>i</a:t>
            </a:r>
            <a:r>
              <a:rPr lang="de-DE" sz="2400" dirty="0"/>
              <a:t> )</a:t>
            </a:r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en-GB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2460287" y="1881246"/>
            <a:ext cx="695706" cy="271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35566" y="287726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V=nRT/P</a:t>
            </a:r>
            <a:endParaRPr lang="en-GB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59294" y="5172132"/>
            <a:ext cx="1150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3200" dirty="0"/>
              <a:t>   ∆G = ∆ G</a:t>
            </a:r>
            <a:r>
              <a:rPr lang="de-DE" sz="3200" baseline="-25000" dirty="0"/>
              <a:t>0,net</a:t>
            </a:r>
            <a:r>
              <a:rPr lang="de-DE" sz="3200" dirty="0"/>
              <a:t> + RT </a:t>
            </a:r>
            <a:r>
              <a:rPr lang="en-GB" sz="3200" dirty="0"/>
              <a:t>ln(Q)</a:t>
            </a:r>
          </a:p>
        </p:txBody>
      </p:sp>
    </p:spTree>
    <p:extLst>
      <p:ext uri="{BB962C8B-B14F-4D97-AF65-F5344CB8AC3E}">
        <p14:creationId xmlns:p14="http://schemas.microsoft.com/office/powerpoint/2010/main" val="184476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Driving force of 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8" name="Content Placeholder 3" descr="reaction raw.PNG">
            <a:extLst>
              <a:ext uri="{FF2B5EF4-FFF2-40B4-BE49-F238E27FC236}">
                <a16:creationId xmlns:a16="http://schemas.microsoft.com/office/drawing/2014/main" id="{9AA73602-9ABC-47CC-A761-C3E767070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39" y="1928588"/>
            <a:ext cx="7419253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Logic Circuts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800" dirty="0" err="1"/>
              <a:t>Requirements</a:t>
            </a:r>
            <a:r>
              <a:rPr lang="de-DE" sz="2800" dirty="0"/>
              <a:t>: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Distinct signals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Gate specificity  regarding inputs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Signal amplification capable Gates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Unrestricted chaining of Gates and signals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5567" y="4791876"/>
            <a:ext cx="5690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3200" dirty="0"/>
              <a:t>  DNA as an exellent</a:t>
            </a:r>
          </a:p>
          <a:p>
            <a:r>
              <a:rPr lang="de-DE" sz="3200" dirty="0"/>
              <a:t>     choice</a:t>
            </a:r>
            <a:endParaRPr lang="en-GB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58353F4-D62C-44B6-BDC2-83E52A79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Experimental validation and simulation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582459F-03CB-4A29-A089-26E84E4C7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2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8D01E3-AED1-46C9-B523-17A9461C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95FC05-2594-4673-AAC8-0FD2D041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EA35D8-3F85-4BB2-8A01-12C43B13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PAGE diagnostic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8DC1BC-7034-48C2-84F6-210A78143282}"/>
              </a:ext>
            </a:extLst>
          </p:cNvPr>
          <p:cNvSpPr txBox="1"/>
          <p:nvPr/>
        </p:nvSpPr>
        <p:spPr>
          <a:xfrm>
            <a:off x="1097279" y="2236304"/>
            <a:ext cx="5977938" cy="3652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Reactions up to I3 are fast (line 2)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Subsequent reactions of I3 and F are fast (lines 3 and 5)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Uncatalyzed reaction is slow (lines 7 and 8)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 enables the reaction to proceed rapidly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327FF0-C38E-4831-A8A2-BD705672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E24EF5-45B6-4221-86A0-04B51D238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790" y="607165"/>
            <a:ext cx="4712171" cy="19007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AC83F2-62BC-408B-8009-1BF496146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966BB64-1B0A-48C4-8F76-8FDEFDFB2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7103" y="3782735"/>
            <a:ext cx="3144246" cy="2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8B265-A9F3-490E-8D2E-10DB144C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</a:t>
            </a:r>
            <a:r>
              <a:rPr lang="de-DE" dirty="0" err="1"/>
              <a:t>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21E9EB9-44D8-4985-935E-94D1F09FA4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/>
                  <a:t>The </a:t>
                </a:r>
                <a:r>
                  <a:rPr lang="de-DE" dirty="0" err="1"/>
                  <a:t>number</a:t>
                </a:r>
                <a:r>
                  <a:rPr lang="de-DE" dirty="0"/>
                  <a:t> of </a:t>
                </a:r>
                <a:r>
                  <a:rPr lang="de-DE" dirty="0" err="1"/>
                  <a:t>produced</a:t>
                </a:r>
                <a:r>
                  <a:rPr lang="de-DE" dirty="0"/>
                  <a:t> OB </a:t>
                </a:r>
                <a:r>
                  <a:rPr lang="de-DE" dirty="0" err="1"/>
                  <a:t>or</a:t>
                </a:r>
                <a:r>
                  <a:rPr lang="de-DE" dirty="0"/>
                  <a:t> SB was </a:t>
                </a:r>
                <a:r>
                  <a:rPr lang="de-DE" dirty="0" err="1"/>
                  <a:t>analysed</a:t>
                </a:r>
                <a:r>
                  <a:rPr lang="de-DE" dirty="0"/>
                  <a:t> via </a:t>
                </a:r>
                <a:r>
                  <a:rPr lang="de-DE" dirty="0" err="1"/>
                  <a:t>indirect</a:t>
                </a:r>
                <a:r>
                  <a:rPr lang="de-DE" dirty="0"/>
                  <a:t> </a:t>
                </a:r>
                <a:r>
                  <a:rPr lang="de-DE" dirty="0" err="1"/>
                  <a:t>fluorescence</a:t>
                </a:r>
                <a:r>
                  <a:rPr lang="de-DE" dirty="0"/>
                  <a:t> </a:t>
                </a:r>
                <a:r>
                  <a:rPr lang="de-DE" dirty="0" err="1"/>
                  <a:t>reporter</a:t>
                </a:r>
                <a:endParaRPr lang="de-DE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𝑇𝐸𝑇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𝑅𝑂𝑋</m:t>
                        </m:r>
                      </m:sub>
                    </m:sSub>
                  </m:oMath>
                </a14:m>
                <a:r>
                  <a:rPr lang="de-DE" dirty="0"/>
                  <a:t> were </a:t>
                </a:r>
                <a:r>
                  <a:rPr lang="de-DE" dirty="0" err="1"/>
                  <a:t>fitted</a:t>
                </a:r>
                <a:r>
                  <a:rPr lang="de-DE" dirty="0"/>
                  <a:t> and </a:t>
                </a:r>
                <a:r>
                  <a:rPr lang="de-DE" dirty="0" err="1"/>
                  <a:t>found</a:t>
                </a:r>
                <a:r>
                  <a:rPr lang="de-DE" dirty="0"/>
                  <a:t> to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 and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4∗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DE" dirty="0"/>
                  <a:t> respectively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21E9EB9-44D8-4985-935E-94D1F09FA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5B98045-525E-45E9-9AEB-549C17EC7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22" y="2601162"/>
            <a:ext cx="7999880" cy="187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5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8D01E3-AED1-46C9-B523-17A9461C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95FC05-2594-4673-AAC8-0FD2D041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6620AF-9DE6-4219-A0A1-CB179EEE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FFFF"/>
                </a:solidFill>
              </a:rPr>
              <a:t>Analysis of </a:t>
            </a:r>
            <a:r>
              <a:rPr lang="de-DE" sz="4000" dirty="0" err="1">
                <a:solidFill>
                  <a:srgbClr val="FFFFFF"/>
                </a:solidFill>
              </a:rPr>
              <a:t>the</a:t>
            </a:r>
            <a:r>
              <a:rPr lang="de-DE" sz="4000" dirty="0">
                <a:solidFill>
                  <a:srgbClr val="FFFFFF"/>
                </a:solidFill>
              </a:rPr>
              <a:t> time </a:t>
            </a:r>
            <a:r>
              <a:rPr lang="de-DE" sz="4000" dirty="0" err="1">
                <a:solidFill>
                  <a:srgbClr val="FFFFFF"/>
                </a:solidFill>
              </a:rPr>
              <a:t>course</a:t>
            </a:r>
            <a:endParaRPr lang="de-DE" sz="40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551499F-3E52-4B3B-AD66-EC53CF342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2236304"/>
                <a:ext cx="5977938" cy="365266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de-DE" sz="2300" dirty="0">
                  <a:solidFill>
                    <a:srgbClr val="FFFFFF"/>
                  </a:solidFill>
                </a:endParaRPr>
              </a:p>
              <a:p>
                <a:r>
                  <a:rPr lang="de-DE" sz="2300" dirty="0">
                    <a:solidFill>
                      <a:srgbClr val="FFFFFF"/>
                    </a:solidFill>
                  </a:rPr>
                  <a:t>Simulation: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2300" dirty="0">
                    <a:solidFill>
                      <a:srgbClr val="FFFFFF"/>
                    </a:solidFill>
                  </a:rPr>
                  <a:t>System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is</a:t>
                </a:r>
                <a:r>
                  <a:rPr lang="de-DE" sz="2300" dirty="0">
                    <a:solidFill>
                      <a:srgbClr val="FFFFFF"/>
                    </a:solidFill>
                  </a:rPr>
                  <a:t>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modeld</a:t>
                </a:r>
                <a:r>
                  <a:rPr lang="de-DE" sz="2300" dirty="0">
                    <a:solidFill>
                      <a:srgbClr val="FFFFFF"/>
                    </a:solidFill>
                  </a:rPr>
                  <a:t> via rate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equations</a:t>
                </a:r>
                <a:endParaRPr lang="de-DE" sz="2300" dirty="0">
                  <a:solidFill>
                    <a:srgbClr val="FFFFFF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2300" dirty="0" err="1">
                    <a:solidFill>
                      <a:srgbClr val="FFFFFF"/>
                    </a:solidFill>
                  </a:rPr>
                  <a:t>Assumpltions</a:t>
                </a:r>
                <a:r>
                  <a:rPr lang="de-DE" sz="2300" dirty="0">
                    <a:solidFill>
                      <a:srgbClr val="FFFFFF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sz="23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3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3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3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</m:oMath>
                </a14:m>
                <a:r>
                  <a:rPr lang="de-DE" sz="2300" dirty="0">
                    <a:solidFill>
                      <a:srgbClr val="FFFFFF"/>
                    </a:solidFill>
                  </a:rPr>
                  <a:t> due to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symmetrie</a:t>
                </a:r>
                <a:endParaRPr lang="de-DE" sz="2300" dirty="0">
                  <a:solidFill>
                    <a:srgbClr val="FFFFFF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3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3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2300" dirty="0">
                    <a:solidFill>
                      <a:srgbClr val="FFFFFF"/>
                    </a:solidFill>
                  </a:rPr>
                  <a:t> was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identified</a:t>
                </a:r>
                <a:r>
                  <a:rPr lang="de-DE" sz="2300" dirty="0">
                    <a:solidFill>
                      <a:srgbClr val="FFFFFF"/>
                    </a:solidFill>
                  </a:rPr>
                  <a:t> via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fitting</a:t>
                </a:r>
                <a:r>
                  <a:rPr lang="de-DE" sz="2300" dirty="0">
                    <a:solidFill>
                      <a:srgbClr val="FFFFFF"/>
                    </a:solidFill>
                  </a:rPr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2300" dirty="0">
                    <a:solidFill>
                      <a:srgbClr val="FFFFFF"/>
                    </a:solidFill>
                  </a:rPr>
                  <a:t>The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rest</a:t>
                </a:r>
                <a:r>
                  <a:rPr lang="de-DE" sz="2300" dirty="0">
                    <a:solidFill>
                      <a:srgbClr val="FFFFFF"/>
                    </a:solidFill>
                  </a:rPr>
                  <a:t> of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the</a:t>
                </a:r>
                <a:r>
                  <a:rPr lang="de-DE" sz="2300" dirty="0">
                    <a:solidFill>
                      <a:srgbClr val="FFFFFF"/>
                    </a:solidFill>
                  </a:rPr>
                  <a:t>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constants</a:t>
                </a:r>
                <a:r>
                  <a:rPr lang="de-DE" sz="2300" dirty="0">
                    <a:solidFill>
                      <a:srgbClr val="FFFFFF"/>
                    </a:solidFill>
                  </a:rPr>
                  <a:t>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were</a:t>
                </a:r>
                <a:r>
                  <a:rPr lang="de-DE" sz="2300" dirty="0">
                    <a:solidFill>
                      <a:srgbClr val="FFFFFF"/>
                    </a:solidFill>
                  </a:rPr>
                  <a:t>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measured</a:t>
                </a:r>
                <a:endParaRPr lang="de-DE" sz="2300" dirty="0">
                  <a:solidFill>
                    <a:srgbClr val="FFFFFF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2300" dirty="0" err="1">
                    <a:solidFill>
                      <a:srgbClr val="FFFFFF"/>
                    </a:solidFill>
                  </a:rPr>
                  <a:t>Reaction</a:t>
                </a:r>
                <a:r>
                  <a:rPr lang="de-DE" sz="2300" dirty="0">
                    <a:solidFill>
                      <a:srgbClr val="FFFFFF"/>
                    </a:solidFill>
                  </a:rPr>
                  <a:t>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is</a:t>
                </a:r>
                <a:r>
                  <a:rPr lang="de-DE" sz="2300" dirty="0">
                    <a:solidFill>
                      <a:srgbClr val="FFFFFF"/>
                    </a:solidFill>
                  </a:rPr>
                  <a:t>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accelerated</a:t>
                </a:r>
                <a:r>
                  <a:rPr lang="de-DE" sz="2300" dirty="0">
                    <a:solidFill>
                      <a:srgbClr val="FFFFFF"/>
                    </a:solidFill>
                  </a:rPr>
                  <a:t>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by</a:t>
                </a:r>
                <a:r>
                  <a:rPr lang="de-DE" sz="2300" dirty="0">
                    <a:solidFill>
                      <a:srgbClr val="FFFFFF"/>
                    </a:solidFill>
                  </a:rPr>
                  <a:t> 4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orders</a:t>
                </a:r>
                <a:r>
                  <a:rPr lang="de-DE" sz="2300" dirty="0">
                    <a:solidFill>
                      <a:srgbClr val="FFFFFF"/>
                    </a:solidFill>
                  </a:rPr>
                  <a:t> of </a:t>
                </a:r>
                <a:r>
                  <a:rPr lang="de-DE" sz="2300" dirty="0" err="1">
                    <a:solidFill>
                      <a:srgbClr val="FFFFFF"/>
                    </a:solidFill>
                  </a:rPr>
                  <a:t>magnitude</a:t>
                </a:r>
                <a:endParaRPr lang="de-DE" sz="23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de-DE" sz="7400" dirty="0">
                  <a:solidFill>
                    <a:srgbClr val="FFFFFF"/>
                  </a:solidFill>
                </a:endParaRPr>
              </a:p>
              <a:p>
                <a:endParaRPr lang="de-DE" sz="112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de-DE" sz="9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de-DE" sz="9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551499F-3E52-4B3B-AD66-EC53CF342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2236304"/>
                <a:ext cx="5977938" cy="3652667"/>
              </a:xfrm>
              <a:blipFill>
                <a:blip r:embed="rId2"/>
                <a:stretch>
                  <a:fillRect l="-2752" r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F327FF0-C38E-4831-A8A2-BD705672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30DC3C-029F-4D08-ACA8-1EC45005D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79" y="136066"/>
            <a:ext cx="3609294" cy="21514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3AC83F2-62BC-408B-8009-1BF496146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9D53B30-AEF2-4082-8E85-D500B32562C9}"/>
                  </a:ext>
                </a:extLst>
              </p:cNvPr>
              <p:cNvSpPr txBox="1"/>
              <p:nvPr/>
            </p:nvSpPr>
            <p:spPr>
              <a:xfrm>
                <a:off x="8324104" y="4857258"/>
                <a:ext cx="3369769" cy="2131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endParaRPr lang="de-DE" sz="2400" b="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2.3</m:t>
                    </m:r>
                    <m:r>
                      <a:rPr lang="de-DE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sz="2400" b="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=6.5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sz="2400" b="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de-DE" sz="2400" b="0" dirty="0"/>
                  <a:t>4.2</a:t>
                </a:r>
                <a:r>
                  <a:rPr lang="de-DE" sz="2400" dirty="0"/>
                  <a:t> 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sz="2400" b="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de-DE" sz="2400" b="0" dirty="0"/>
                  <a:t> 4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DE" sz="2400" b="0" dirty="0"/>
                  <a:t> (</a:t>
                </a:r>
                <a:r>
                  <a:rPr lang="de-DE" sz="2400" b="0" dirty="0" err="1"/>
                  <a:t>fitted</a:t>
                </a:r>
                <a:r>
                  <a:rPr lang="de-DE" sz="2400" b="0" dirty="0"/>
                  <a:t>)</a:t>
                </a:r>
              </a:p>
              <a:p>
                <a:endParaRPr lang="en-US" b="0" dirty="0"/>
              </a:p>
            </p:txBody>
          </p:sp>
        </mc:Choice>
        <mc:Fallback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9D53B30-AEF2-4082-8E85-D500B3256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104" y="4857258"/>
                <a:ext cx="3369769" cy="2131994"/>
              </a:xfrm>
              <a:prstGeom prst="rect">
                <a:avLst/>
              </a:prstGeom>
              <a:blipFill>
                <a:blip r:embed="rId4"/>
                <a:stretch>
                  <a:fillRect l="-181"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nhaltsplatzhalter 6">
            <a:extLst>
              <a:ext uri="{FF2B5EF4-FFF2-40B4-BE49-F238E27FC236}">
                <a16:creationId xmlns:a16="http://schemas.microsoft.com/office/drawing/2014/main" id="{56F0CCBB-E3B5-4134-BDF1-5E327B808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919" y="2323466"/>
            <a:ext cx="3186171" cy="26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05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D67C5-B6FC-4071-91CE-897E8D4E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Analysis of </a:t>
            </a:r>
            <a:r>
              <a:rPr lang="de-DE" dirty="0" err="1"/>
              <a:t>the</a:t>
            </a:r>
            <a:r>
              <a:rPr lang="de-DE" dirty="0"/>
              <a:t> time </a:t>
            </a:r>
            <a:r>
              <a:rPr lang="de-DE" dirty="0" err="1"/>
              <a:t>course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B5FCFA-4F3E-4341-9EFD-7D9EFCC4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49389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/>
              <a:t>Results</a:t>
            </a: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simulated</a:t>
            </a:r>
            <a:r>
              <a:rPr lang="de-DE" dirty="0"/>
              <a:t> </a:t>
            </a:r>
            <a:r>
              <a:rPr lang="de-DE" dirty="0" err="1"/>
              <a:t>curves</a:t>
            </a:r>
            <a:r>
              <a:rPr lang="de-DE" dirty="0"/>
              <a:t> and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fluorescence</a:t>
            </a:r>
            <a:r>
              <a:rPr lang="de-DE" dirty="0"/>
              <a:t> </a:t>
            </a:r>
            <a:r>
              <a:rPr lang="de-DE" dirty="0" err="1"/>
              <a:t>curves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plottet 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graph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Simulation </a:t>
            </a:r>
            <a:r>
              <a:rPr lang="de-DE" dirty="0" err="1">
                <a:solidFill>
                  <a:schemeClr val="tx1"/>
                </a:solidFill>
              </a:rPr>
              <a:t>is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accurately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reproduced</a:t>
            </a:r>
            <a:endParaRPr lang="de-DE" dirty="0"/>
          </a:p>
          <a:p>
            <a:endParaRPr lang="de-DE" sz="2400" dirty="0"/>
          </a:p>
          <a:p>
            <a:endParaRPr lang="de-DE" dirty="0"/>
          </a:p>
          <a:p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5C3037-704E-40FA-A7AA-DAE4E6B1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7" y="2290438"/>
            <a:ext cx="4253147" cy="32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6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1AD06-5598-4BD2-81DF-EF85011D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Determination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driving</a:t>
            </a:r>
            <a:r>
              <a:rPr lang="de-DE" dirty="0"/>
              <a:t> </a:t>
            </a:r>
            <a:r>
              <a:rPr lang="de-DE" dirty="0" err="1"/>
              <a:t>force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212D5-E0D6-4BCD-A561-C6340E11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PAGE </a:t>
            </a:r>
            <a:r>
              <a:rPr lang="de-DE" dirty="0" err="1"/>
              <a:t>analysis</a:t>
            </a:r>
            <a:r>
              <a:rPr lang="de-DE" dirty="0"/>
              <a:t> with </a:t>
            </a:r>
            <a:r>
              <a:rPr lang="de-DE" dirty="0" err="1"/>
              <a:t>truncated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F to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 W </a:t>
            </a:r>
            <a:r>
              <a:rPr lang="de-DE" dirty="0" err="1"/>
              <a:t>unfavourable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A51EC9-FA71-4233-BB6A-A5BE1D566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91" y="2610035"/>
            <a:ext cx="8122600" cy="28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74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739DF3-1641-43F0-96FA-40D7C8DF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Circiuts build on this principle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336019-9749-4333-8176-3CAD151F6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07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8D01E3-AED1-46C9-B523-17A9461C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95FC05-2594-4673-AAC8-0FD2D041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F9715A-B1CF-4CB0-95F1-CF709677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FFFF"/>
                </a:solidFill>
              </a:rPr>
              <a:t>Cascading </a:t>
            </a:r>
            <a:r>
              <a:rPr lang="de-DE" sz="4000" dirty="0" err="1">
                <a:solidFill>
                  <a:srgbClr val="FFFFFF"/>
                </a:solidFill>
              </a:rPr>
              <a:t>circuit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7F8D883-553C-4BF4-8936-B27F6039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FFFFFF"/>
                </a:solidFill>
              </a:rPr>
              <a:t>Two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circuits</a:t>
            </a:r>
            <a:r>
              <a:rPr lang="de-DE" dirty="0">
                <a:solidFill>
                  <a:srgbClr val="FFFFFF"/>
                </a:solidFill>
              </a:rPr>
              <a:t>, </a:t>
            </a:r>
            <a:r>
              <a:rPr lang="de-DE" dirty="0" err="1">
                <a:solidFill>
                  <a:srgbClr val="FFFFFF"/>
                </a:solidFill>
              </a:rPr>
              <a:t>one`s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output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is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the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catalyst</a:t>
            </a:r>
            <a:r>
              <a:rPr lang="de-DE" dirty="0">
                <a:solidFill>
                  <a:srgbClr val="FFFFFF"/>
                </a:solidFill>
              </a:rPr>
              <a:t> of </a:t>
            </a:r>
            <a:r>
              <a:rPr lang="de-DE" dirty="0" err="1">
                <a:solidFill>
                  <a:srgbClr val="FFFFFF"/>
                </a:solidFill>
              </a:rPr>
              <a:t>the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second</a:t>
            </a:r>
            <a:endParaRPr lang="de-DE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OB0 </a:t>
            </a:r>
            <a:r>
              <a:rPr lang="de-DE" dirty="0" err="1">
                <a:solidFill>
                  <a:srgbClr val="FFFFFF"/>
                </a:solidFill>
              </a:rPr>
              <a:t>is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produced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linearly</a:t>
            </a:r>
            <a:r>
              <a:rPr lang="de-DE" dirty="0">
                <a:solidFill>
                  <a:srgbClr val="FFFFFF"/>
                </a:solidFill>
              </a:rPr>
              <a:t> with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Output of </a:t>
            </a:r>
            <a:r>
              <a:rPr lang="de-DE" dirty="0" err="1">
                <a:solidFill>
                  <a:srgbClr val="FFFFFF"/>
                </a:solidFill>
              </a:rPr>
              <a:t>the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second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system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is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quadratic</a:t>
            </a:r>
            <a:r>
              <a:rPr lang="de-DE" dirty="0">
                <a:solidFill>
                  <a:srgbClr val="FFFFFF"/>
                </a:solidFill>
              </a:rPr>
              <a:t> in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C0 </a:t>
            </a:r>
            <a:r>
              <a:rPr lang="de-DE" dirty="0" err="1">
                <a:solidFill>
                  <a:srgbClr val="FFFFFF"/>
                </a:solidFill>
              </a:rPr>
              <a:t>remains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constant</a:t>
            </a:r>
            <a:endParaRPr lang="de-DE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327FF0-C38E-4831-A8A2-BD705672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AC83F2-62BC-408B-8009-1BF496146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36B92C-F1D1-49F5-9427-BB928764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01" y="3782735"/>
            <a:ext cx="3585650" cy="259063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BF4F262-C385-4EFD-9B6B-1724965C1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482" y="744427"/>
            <a:ext cx="4239396" cy="19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68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141935-1A64-4424-8BB9-355F6D09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de-DE" sz="4400" err="1"/>
              <a:t>Exponential</a:t>
            </a:r>
            <a:r>
              <a:rPr lang="de-DE" sz="4400"/>
              <a:t> </a:t>
            </a:r>
            <a:r>
              <a:rPr lang="de-DE" sz="4400" err="1"/>
              <a:t>growth</a:t>
            </a:r>
            <a:r>
              <a:rPr lang="de-DE" sz="4400"/>
              <a:t> </a:t>
            </a:r>
            <a:r>
              <a:rPr lang="de-DE" sz="4400" err="1"/>
              <a:t>kinetics</a:t>
            </a:r>
            <a:endParaRPr lang="en-US" sz="44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ABDFD1-21C3-435B-BBA6-6F8803AE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208" y="640081"/>
            <a:ext cx="4291382" cy="53144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2BC4BB-85D4-49A5-A310-2DBE1187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/>
              <a:t>Cross-catalytic circiut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Both systems output is the Catalyst of the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Behaves exponential initially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Log-Plot proves exponential behaviour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3614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552D83D0-1B9D-4034-A175-CA9801527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226E58-7C25-4F87-BDA0-3F10F51B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868" y="634946"/>
            <a:ext cx="4592874" cy="1450757"/>
          </a:xfrm>
        </p:spPr>
        <p:txBody>
          <a:bodyPr>
            <a:normAutofit/>
          </a:bodyPr>
          <a:lstStyle/>
          <a:p>
            <a:r>
              <a:rPr lang="de-DE"/>
              <a:t>Exponential growth kinetics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B7A09E-9DB2-4EB4-9C14-D3E1C780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79458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06B87E-474F-4B1D-9DBA-587A2BC73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E33826-A84A-4AA3-82DB-6210D875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59" y="1200150"/>
            <a:ext cx="3047180" cy="1520435"/>
          </a:xfrm>
          <a:prstGeom prst="rect">
            <a:avLst/>
          </a:prstGeom>
        </p:spPr>
      </p:pic>
      <p:sp>
        <p:nvSpPr>
          <p:cNvPr id="89" name="Rectangle 74">
            <a:extLst>
              <a:ext uri="{FF2B5EF4-FFF2-40B4-BE49-F238E27FC236}">
                <a16:creationId xmlns:a16="http://schemas.microsoft.com/office/drawing/2014/main" id="{D4A28900-D253-40FB-A828-B609002BD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525586A-EF27-4F5E-93D3-443559DBE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6569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87C04326-2C03-4AAE-A2F7-FEA42A885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4F95911-88F4-4A79-8333-3B1D7B05B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32E02A-4A40-4CD0-A1A5-781C1E3E5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52" y="3208517"/>
            <a:ext cx="2295082" cy="201775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F9C683-C7D9-4A03-A827-EAE40D1B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868" y="2198914"/>
            <a:ext cx="4592874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Autocatalytic</a:t>
            </a:r>
            <a:r>
              <a:rPr lang="de-DE" dirty="0"/>
              <a:t> </a:t>
            </a:r>
            <a:r>
              <a:rPr lang="de-DE" dirty="0" err="1"/>
              <a:t>circiut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OB </a:t>
            </a:r>
            <a:r>
              <a:rPr lang="de-DE" dirty="0" err="1"/>
              <a:t>contains</a:t>
            </a:r>
            <a:r>
              <a:rPr lang="de-DE" dirty="0"/>
              <a:t> C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subsequenze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SR Reporter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867116F-D0DD-42D4-87A4-71EB09943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4">
            <a:extLst>
              <a:ext uri="{FF2B5EF4-FFF2-40B4-BE49-F238E27FC236}">
                <a16:creationId xmlns:a16="http://schemas.microsoft.com/office/drawing/2014/main" id="{3C9268DF-A2DD-4DA6-8222-1319FF37C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723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 Circut Principle</a:t>
            </a:r>
            <a:endParaRPr lang="en-GB" dirty="0"/>
          </a:p>
        </p:txBody>
      </p:sp>
      <p:pic>
        <p:nvPicPr>
          <p:cNvPr id="4" name="Content Placeholder 3" descr="reaction ra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857" y="2773221"/>
            <a:ext cx="6302287" cy="327688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141935-1A64-4424-8BB9-355F6D09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Entropic AND-Gate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C932E7-0C08-44DD-B827-4C92473C4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59" y="153313"/>
            <a:ext cx="4555315" cy="611451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5055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536C6C0-D212-4597-8F38-86EBA72F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de-DE" dirty="0"/>
              <a:t>Additional </a:t>
            </a:r>
            <a:r>
              <a:rPr lang="de-DE" dirty="0" err="1"/>
              <a:t>remarks</a:t>
            </a:r>
            <a:endParaRPr lang="de-DE" dirty="0"/>
          </a:p>
        </p:txBody>
      </p:sp>
      <p:graphicFrame>
        <p:nvGraphicFramePr>
          <p:cNvPr id="10" name="Inhaltsplatzhalter 7">
            <a:extLst>
              <a:ext uri="{FF2B5EF4-FFF2-40B4-BE49-F238E27FC236}">
                <a16:creationId xmlns:a16="http://schemas.microsoft.com/office/drawing/2014/main" id="{FFC779D1-2B13-4D84-999D-9B2EFE428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53260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823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/>
              <a:t>Advantages of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proposed</a:t>
            </a:r>
            <a:r>
              <a:rPr lang="de-DE" sz="2800" dirty="0"/>
              <a:t> </a:t>
            </a:r>
            <a:r>
              <a:rPr lang="de-DE" sz="2800" dirty="0" err="1"/>
              <a:t>method</a:t>
            </a:r>
            <a:endParaRPr lang="de-DE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800" dirty="0" err="1"/>
              <a:t>Entropy</a:t>
            </a:r>
            <a:r>
              <a:rPr lang="de-DE" sz="2800" dirty="0"/>
              <a:t> driven: no reactions neccessary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800" dirty="0"/>
              <a:t>Outputs may serve as catalysts for other gates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800" dirty="0"/>
              <a:t>No complex secondary structure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800" dirty="0"/>
              <a:t>Output and catalysist may be entirely independant in </a:t>
            </a:r>
            <a:r>
              <a:rPr lang="de-DE" sz="2800" dirty="0" err="1"/>
              <a:t>structure</a:t>
            </a:r>
            <a:endParaRPr lang="de-DE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800" dirty="0"/>
              <a:t>Larger </a:t>
            </a:r>
            <a:r>
              <a:rPr lang="de-DE" sz="2800" dirty="0" err="1"/>
              <a:t>circiuts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build</a:t>
            </a:r>
            <a:r>
              <a:rPr lang="de-DE" sz="2800" dirty="0"/>
              <a:t> upon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principle</a:t>
            </a:r>
            <a:endParaRPr lang="de-DE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800" dirty="0" err="1"/>
              <a:t>Quadratic</a:t>
            </a:r>
            <a:r>
              <a:rPr lang="de-DE" sz="2800" dirty="0"/>
              <a:t> and </a:t>
            </a:r>
            <a:r>
              <a:rPr lang="de-DE" sz="2800" dirty="0" err="1"/>
              <a:t>exponential</a:t>
            </a:r>
            <a:r>
              <a:rPr lang="de-DE" sz="2800" dirty="0"/>
              <a:t> </a:t>
            </a:r>
            <a:r>
              <a:rPr lang="de-DE" sz="2800" dirty="0" err="1"/>
              <a:t>growth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achieved</a:t>
            </a:r>
            <a:endParaRPr lang="de-DE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800" dirty="0"/>
              <a:t>Quick </a:t>
            </a:r>
            <a:r>
              <a:rPr lang="de-DE" sz="2800" dirty="0" err="1"/>
              <a:t>autocatalytic</a:t>
            </a:r>
            <a:r>
              <a:rPr lang="de-DE" sz="2800" dirty="0"/>
              <a:t> and </a:t>
            </a:r>
            <a:r>
              <a:rPr lang="de-DE" sz="2800" dirty="0" err="1"/>
              <a:t>cross</a:t>
            </a:r>
            <a:r>
              <a:rPr lang="de-DE" sz="2800" dirty="0"/>
              <a:t> </a:t>
            </a:r>
            <a:r>
              <a:rPr lang="de-DE" sz="2800" dirty="0" err="1"/>
              <a:t>catalytic</a:t>
            </a:r>
            <a:r>
              <a:rPr lang="de-DE" sz="2800" dirty="0"/>
              <a:t> </a:t>
            </a:r>
            <a:r>
              <a:rPr lang="de-DE" sz="2800" dirty="0" err="1"/>
              <a:t>process</a:t>
            </a:r>
            <a:endParaRPr lang="de-DE" sz="2800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marL="201168" lvl="1" indent="0">
              <a:buNone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217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EFEF49-D1FD-4EFE-A591-EE7841DA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>
                <a:solidFill>
                  <a:schemeClr val="tx2"/>
                </a:solidFill>
              </a:rPr>
              <a:t>Thank you for your  attention</a:t>
            </a:r>
            <a:br>
              <a:rPr lang="en-US" sz="6600">
                <a:solidFill>
                  <a:schemeClr val="tx2"/>
                </a:solidFill>
              </a:rPr>
            </a:br>
            <a:endParaRPr lang="en-US" sz="6600">
              <a:solidFill>
                <a:schemeClr val="tx2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1926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55EBB-EE4C-4DF4-BDC8-B1F3AACD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Bibliography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508FAB-37B6-478D-9687-627B8937B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19.7: Free Energy and the Equilibrium Constant, “Chemistry: The Central Science” by Brown, LeMay, </a:t>
            </a:r>
            <a:r>
              <a:rPr lang="en-US" dirty="0" err="1"/>
              <a:t>Busten</a:t>
            </a:r>
            <a:r>
              <a:rPr lang="en-US" dirty="0"/>
              <a:t>, Murphy, and Woodward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“Engineering Entropy-Driven </a:t>
            </a:r>
            <a:r>
              <a:rPr lang="en-US" dirty="0" err="1"/>
              <a:t>Reactionsand</a:t>
            </a:r>
            <a:r>
              <a:rPr lang="en-US" dirty="0"/>
              <a:t> Networks Catalyzed and by DNA” and supporting material; David Yu Zhang,1†Andrew J. Turberfield,2Bernard Yurke,3* Erik Winfree1†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“DNA Hairpins: Fuel for Autonomous DNA Devices”; </a:t>
            </a:r>
            <a:r>
              <a:rPr lang="en-US" dirty="0">
                <a:solidFill>
                  <a:schemeClr val="tx1"/>
                </a:solidFill>
              </a:rPr>
              <a:t>Simon </a:t>
            </a:r>
            <a:r>
              <a:rPr lang="en-US" dirty="0" err="1">
                <a:solidFill>
                  <a:schemeClr val="tx1"/>
                </a:solidFill>
              </a:rPr>
              <a:t>J.Green</a:t>
            </a:r>
            <a:r>
              <a:rPr lang="en-US" dirty="0">
                <a:solidFill>
                  <a:schemeClr val="tx1"/>
                </a:solidFill>
              </a:rPr>
              <a:t>, Daniel </a:t>
            </a:r>
            <a:r>
              <a:rPr lang="en-US" dirty="0" err="1">
                <a:solidFill>
                  <a:schemeClr val="tx1"/>
                </a:solidFill>
              </a:rPr>
              <a:t>Lubrich</a:t>
            </a:r>
            <a:r>
              <a:rPr lang="en-US" dirty="0">
                <a:solidFill>
                  <a:schemeClr val="tx1"/>
                </a:solidFill>
              </a:rPr>
              <a:t>, Andrew </a:t>
            </a:r>
            <a:r>
              <a:rPr lang="en-US" dirty="0" err="1">
                <a:solidFill>
                  <a:schemeClr val="tx1"/>
                </a:solidFill>
              </a:rPr>
              <a:t>J.Turberfield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Deoxyribozyme</a:t>
            </a:r>
            <a:r>
              <a:rPr lang="en-US" dirty="0"/>
              <a:t>-Based Logic Gates”; Milan N. </a:t>
            </a:r>
            <a:r>
              <a:rPr lang="en-US" dirty="0" err="1"/>
              <a:t>Stojanovic</a:t>
            </a:r>
            <a:r>
              <a:rPr lang="en-US" dirty="0"/>
              <a:t>, Tiffany Elizabeth Mitchell, Darko Stefanovic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1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  <p:pic>
        <p:nvPicPr>
          <p:cNvPr id="6" name="Content Placeholder 5" descr="process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839" y="2249488"/>
            <a:ext cx="5402322" cy="43243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  <p:pic>
        <p:nvPicPr>
          <p:cNvPr id="6" name="Content Placeholder 5" descr="processintermediat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839" y="2249488"/>
            <a:ext cx="5402322" cy="43243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mediat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34" y="1714489"/>
            <a:ext cx="4429156" cy="23166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10050" y="2500306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238612" y="2928934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38678" y="2643182"/>
            <a:ext cx="257176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53322" y="2428869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„Toe-hold“ domain</a:t>
            </a:r>
          </a:p>
          <a:p>
            <a:r>
              <a:rPr lang="de-DE" dirty="0"/>
              <a:t>  (3,5)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809984" y="2500306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809984" y="2928934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09852" y="4572009"/>
            <a:ext cx="2220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“specificity” domains</a:t>
            </a:r>
          </a:p>
          <a:p>
            <a:r>
              <a:rPr lang="en-GB" dirty="0"/>
              <a:t>   (1,2,4,6) 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359654" y="3879330"/>
            <a:ext cx="1188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  <p:bldP spid="14" grpId="0" animBg="1"/>
      <p:bldP spid="1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  <p:pic>
        <p:nvPicPr>
          <p:cNvPr id="6" name="Content Placeholder 5" descr="processintermediat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839" y="2249488"/>
            <a:ext cx="5402322" cy="43243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  <p:pic>
        <p:nvPicPr>
          <p:cNvPr id="7" name="Content Placeholder 6" descr="processintermidate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839" y="2249488"/>
            <a:ext cx="5402322" cy="43243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„Reaction“ Process</a:t>
            </a:r>
            <a:endParaRPr lang="en-GB" dirty="0"/>
          </a:p>
        </p:txBody>
      </p:sp>
      <p:pic>
        <p:nvPicPr>
          <p:cNvPr id="7" name="Content Placeholder 6" descr="processintermidate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839" y="2249488"/>
            <a:ext cx="5402322" cy="43243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Breitbild</PresentationFormat>
  <Paragraphs>182</Paragraphs>
  <Slides>34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Wingdings</vt:lpstr>
      <vt:lpstr>Rückblick</vt:lpstr>
      <vt:lpstr>DNA Catalysed Networks</vt:lpstr>
      <vt:lpstr>Logic Circuts</vt:lpstr>
      <vt:lpstr>Basic Circut Principle</vt:lpstr>
      <vt:lpstr>„Reaction“ Process</vt:lpstr>
      <vt:lpstr>„Reaction“ Process</vt:lpstr>
      <vt:lpstr>„Reaction“ Process</vt:lpstr>
      <vt:lpstr>„Reaction“ Process</vt:lpstr>
      <vt:lpstr>„Reaction“ Process</vt:lpstr>
      <vt:lpstr>„Reaction“ Process</vt:lpstr>
      <vt:lpstr>„Reaction“ Process</vt:lpstr>
      <vt:lpstr>„Reaction“ Process</vt:lpstr>
      <vt:lpstr>„Reaction“ Process</vt:lpstr>
      <vt:lpstr>„Reaction“ Process</vt:lpstr>
      <vt:lpstr>„Reaction“ Process</vt:lpstr>
      <vt:lpstr>The Driving force of the process</vt:lpstr>
      <vt:lpstr>The Driving force of the process</vt:lpstr>
      <vt:lpstr>The Driving force of the process</vt:lpstr>
      <vt:lpstr>The Driving force of the process</vt:lpstr>
      <vt:lpstr>The Driving force of the process</vt:lpstr>
      <vt:lpstr>Experimental validation and simulation</vt:lpstr>
      <vt:lpstr>PAGE diagnostic</vt:lpstr>
      <vt:lpstr>Measurement technique</vt:lpstr>
      <vt:lpstr>Analysis of the time course</vt:lpstr>
      <vt:lpstr>Analysis of the time course</vt:lpstr>
      <vt:lpstr>Determination of the driving force</vt:lpstr>
      <vt:lpstr>Circiuts build on this principle</vt:lpstr>
      <vt:lpstr>Cascading circuit </vt:lpstr>
      <vt:lpstr>Exponential growth kinetics</vt:lpstr>
      <vt:lpstr>Exponential growth kinetics</vt:lpstr>
      <vt:lpstr>Entropic AND-Gate</vt:lpstr>
      <vt:lpstr>Additional remarks</vt:lpstr>
      <vt:lpstr>Summary</vt:lpstr>
      <vt:lpstr>Thank you for your  attention 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Catalysed Networks</dc:title>
  <dc:creator>Lucas Fochler</dc:creator>
  <cp:lastModifiedBy>Lucas Fochler</cp:lastModifiedBy>
  <cp:revision>9</cp:revision>
  <dcterms:created xsi:type="dcterms:W3CDTF">2019-11-24T20:56:19Z</dcterms:created>
  <dcterms:modified xsi:type="dcterms:W3CDTF">2019-11-25T12:59:07Z</dcterms:modified>
</cp:coreProperties>
</file>