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518" r:id="rId2"/>
    <p:sldId id="465" r:id="rId3"/>
    <p:sldId id="414" r:id="rId4"/>
    <p:sldId id="460" r:id="rId5"/>
    <p:sldId id="461" r:id="rId6"/>
    <p:sldId id="283" r:id="rId7"/>
    <p:sldId id="284" r:id="rId8"/>
    <p:sldId id="535" r:id="rId9"/>
    <p:sldId id="536" r:id="rId10"/>
    <p:sldId id="265" r:id="rId11"/>
    <p:sldId id="268" r:id="rId12"/>
    <p:sldId id="258" r:id="rId13"/>
    <p:sldId id="259" r:id="rId14"/>
    <p:sldId id="505" r:id="rId15"/>
    <p:sldId id="408" r:id="rId16"/>
    <p:sldId id="504" r:id="rId17"/>
    <p:sldId id="513" r:id="rId18"/>
    <p:sldId id="263" r:id="rId19"/>
    <p:sldId id="514" r:id="rId20"/>
    <p:sldId id="537" r:id="rId21"/>
    <p:sldId id="539" r:id="rId22"/>
    <p:sldId id="540" r:id="rId23"/>
    <p:sldId id="532" r:id="rId24"/>
    <p:sldId id="533" r:id="rId25"/>
    <p:sldId id="534" r:id="rId26"/>
    <p:sldId id="272" r:id="rId27"/>
    <p:sldId id="273" r:id="rId28"/>
    <p:sldId id="275" r:id="rId29"/>
    <p:sldId id="276" r:id="rId30"/>
    <p:sldId id="277" r:id="rId31"/>
    <p:sldId id="285" r:id="rId32"/>
    <p:sldId id="266" r:id="rId33"/>
    <p:sldId id="515" r:id="rId34"/>
    <p:sldId id="516" r:id="rId35"/>
    <p:sldId id="511" r:id="rId36"/>
    <p:sldId id="517" r:id="rId37"/>
    <p:sldId id="267" r:id="rId38"/>
    <p:sldId id="519" r:id="rId39"/>
    <p:sldId id="520" r:id="rId40"/>
    <p:sldId id="523" r:id="rId41"/>
    <p:sldId id="525" r:id="rId42"/>
    <p:sldId id="524" r:id="rId43"/>
    <p:sldId id="527" r:id="rId44"/>
    <p:sldId id="528" r:id="rId45"/>
    <p:sldId id="529" r:id="rId46"/>
    <p:sldId id="530" r:id="rId47"/>
    <p:sldId id="522" r:id="rId4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71" autoAdjust="0"/>
  </p:normalViewPr>
  <p:slideViewPr>
    <p:cSldViewPr snapToGrid="0">
      <p:cViewPr varScale="1">
        <p:scale>
          <a:sx n="127" d="100"/>
          <a:sy n="127" d="100"/>
        </p:scale>
        <p:origin x="135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Folie mittels Klicken verschieben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Calibri"/>
              </a:rPr>
              <a:t>Format der Notizen mittels Klicken bearbeiten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Calibri"/>
              </a:rPr>
              <a:t>&lt;Kopfzeile&gt;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lang="de-DE" sz="1400" b="0" strike="noStrike" spc="-1">
                <a:latin typeface="Calibri"/>
              </a:defRPr>
            </a:lvl1pPr>
          </a:lstStyle>
          <a:p>
            <a:pPr algn="r"/>
            <a:r>
              <a:rPr lang="de-DE" sz="1400" b="0" strike="noStrike" spc="-1">
                <a:latin typeface="Calibri"/>
              </a:rPr>
              <a:t>&lt;Datum/Uhrzeit&gt;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lang="de-DE" sz="1400" b="0" strike="noStrike" spc="-1">
                <a:latin typeface="Calibri"/>
              </a:defRPr>
            </a:lvl1pPr>
          </a:lstStyle>
          <a:p>
            <a:r>
              <a:rPr lang="de-DE" sz="1400" b="0" strike="noStrike" spc="-1">
                <a:latin typeface="Calibri"/>
              </a:rPr>
              <a:t>&lt;Fußzeile&gt;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lang="de-DE" sz="1400" b="0" strike="noStrike" spc="-1">
                <a:latin typeface="Calibri"/>
              </a:defRPr>
            </a:lvl1pPr>
          </a:lstStyle>
          <a:p>
            <a:pPr algn="r"/>
            <a:fld id="{93842D98-7D22-4199-A5B8-7477F500FDAA}" type="slidenum">
              <a:rPr lang="de-DE" sz="1400" b="0" strike="noStrike" spc="-1">
                <a:latin typeface="Calibri"/>
              </a:rPr>
              <a:t>‹Nr.›</a:t>
            </a:fld>
            <a:endParaRPr lang="de-D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1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2D6D019-8513-3F04-2553-18C9C3602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8CA5761-1F36-2C94-5234-C2221BD696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e-DE"/>
              <a:t>When analyzing different prebiotic compounds, we realized that energy rich species such as TMP are massively favoured by thermal trapping.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7630CC-4C69-31F1-428D-D08481F83AC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35D32C-232A-4DFC-BDA4-509A04F3A0A1}" type="slidenum">
              <a:t>27</a:t>
            </a:fld>
            <a:endParaRPr lang="de-D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F6DF8AB-0C0D-488C-84D4-BCFD7BA94D58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426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Comsol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2nd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default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41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34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Comsol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2nd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default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42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651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Comsol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2nd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default</a:t>
            </a:r>
            <a:r>
              <a:rPr lang="de-DE" dirty="0"/>
              <a:t>, </a:t>
            </a:r>
            <a:r>
              <a:rPr lang="de-DE" dirty="0" err="1"/>
              <a:t>except</a:t>
            </a:r>
            <a:r>
              <a:rPr lang="de-DE" dirty="0"/>
              <a:t> NS </a:t>
            </a:r>
            <a:r>
              <a:rPr lang="de-DE" dirty="0" err="1"/>
              <a:t>bc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stabilization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43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549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Comsol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2nd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default</a:t>
            </a:r>
            <a:r>
              <a:rPr lang="de-DE" dirty="0"/>
              <a:t>, </a:t>
            </a:r>
            <a:r>
              <a:rPr lang="de-DE" dirty="0" err="1"/>
              <a:t>except</a:t>
            </a:r>
            <a:r>
              <a:rPr lang="de-DE" dirty="0"/>
              <a:t> NS </a:t>
            </a:r>
            <a:r>
              <a:rPr lang="de-DE" dirty="0" err="1"/>
              <a:t>bc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stabilization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44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87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523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Quick </a:t>
            </a:r>
            <a:r>
              <a:rPr lang="de-DE" dirty="0" err="1"/>
              <a:t>explanation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RNA -&gt;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evolution</a:t>
            </a:r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interacting</a:t>
            </a:r>
            <a:r>
              <a:rPr lang="de-DE" dirty="0"/>
              <a:t> </a:t>
            </a:r>
            <a:r>
              <a:rPr lang="de-DE" dirty="0" err="1"/>
              <a:t>strands</a:t>
            </a:r>
            <a:r>
              <a:rPr lang="de-DE" dirty="0"/>
              <a:t>!</a:t>
            </a:r>
          </a:p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like </a:t>
            </a:r>
            <a:r>
              <a:rPr lang="de-DE" dirty="0" err="1"/>
              <a:t>walking</a:t>
            </a:r>
            <a:r>
              <a:rPr lang="de-DE" dirty="0"/>
              <a:t> on a plane –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hard</a:t>
            </a:r>
            <a:endParaRPr lang="de-DE" dirty="0"/>
          </a:p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evolution</a:t>
            </a:r>
            <a:r>
              <a:rPr lang="de-DE" dirty="0"/>
              <a:t> -&gt;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872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3AFB-9F08-49DD-B109-03D23D90F01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97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Also include convection! -&gt; make this slide new for non-preqbiotic intro.</a:t>
            </a:r>
          </a:p>
        </p:txBody>
      </p:sp>
      <p:sp>
        <p:nvSpPr>
          <p:cNvPr id="321" name="Foliennummernplatzhalt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99DFBF3-757B-48B5-BEED-2BE1E296B656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de-DE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20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17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21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725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/>
            <a:fld id="{93842D98-7D22-4199-A5B8-7477F500FDAA}" type="slidenum">
              <a:rPr lang="de-DE" sz="1400" b="0" strike="noStrike" spc="-1" smtClean="0">
                <a:latin typeface="Calibri"/>
              </a:rPr>
              <a:t>22</a:t>
            </a:fld>
            <a:endParaRPr lang="de-D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53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Calibri"/>
            </a:endParaRPr>
          </a:p>
        </p:txBody>
      </p:sp>
      <p:sp>
        <p:nvSpPr>
          <p:cNvPr id="347" name="Foliennummernplatzhalter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b">
            <a:noAutofit/>
          </a:bodyPr>
          <a:lstStyle/>
          <a:p>
            <a:pPr algn="r">
              <a:lnSpc>
                <a:spcPct val="100000"/>
              </a:lnSpc>
            </a:pPr>
            <a:fld id="{00233F49-DE91-426D-BB3A-F79DDD7044C4}" type="slidenum">
              <a:rPr lang="de-DE" sz="1200" b="0" strike="noStrike" spc="-1">
                <a:latin typeface="Calibri"/>
              </a:rPr>
              <a:t>25</a:t>
            </a:fld>
            <a:endParaRPr lang="de-DE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B6C7EB8-B4DE-417C-8CC8-227B58B7410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07C27E9-F684-47B4-BFFA-576F5C8BA52A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FA87396-FB9A-4391-A929-99934878AEBB}" type="slidenum">
              <a:t>‹Nr.›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AB11649-42D0-4401-AD40-76B0D9E294E2}" type="slidenum">
              <a:t>‹Nr.›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08360-D38F-43CB-8987-540B3EEBBA1F}" type="datetimeFigureOut">
              <a:rPr lang="de-DE"/>
              <a:pPr>
                <a:defRPr/>
              </a:pPr>
              <a:t>17.05.2024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B23F6-EB9C-4977-AE8C-0F5F836763E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1193973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32A5F5B-9E68-475E-8CEC-10EC77A10D51}" type="slidenum">
              <a:t>‹Nr.›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8CB91E8-FC1D-4DE2-8C94-A1C8AB8EDF06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75368EA-4032-4733-A613-46755F7409BC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A8820E-8FC9-4DCC-90EA-1D5DE3ADD43E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893AF1D-38B7-46E2-BE11-BF4D25066455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8EF6669-0897-4EAC-9DE7-79CABE215301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2939E0B-385D-49FF-AD90-FDCA210F74A1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E60CCDD-10AF-444F-B776-81C34965D459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</a:rPr>
              <a:t>Mastertitelformat bearbeiten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Mastertextformat bearbeiten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Zweite Ebene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Dritte Ebene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Vierte Ebene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Fünfte Ebene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8B8B8B"/>
                </a:solidFill>
                <a:latin typeface="Calibri"/>
              </a:rPr>
              <a:t>&lt;Datum/Uhrzeit&gt;</a:t>
            </a:r>
            <a:endParaRPr lang="de-DE" sz="1200" b="0" strike="noStrike" spc="-1"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de-DE" sz="1400" b="0" strike="noStrike" spc="-1">
                <a:latin typeface="Calibri"/>
              </a:defRPr>
            </a:lvl1pPr>
          </a:lstStyle>
          <a:p>
            <a:pPr algn="ctr"/>
            <a:r>
              <a:rPr lang="de-DE" sz="1400" b="0" strike="noStrike" spc="-1">
                <a:latin typeface="Calibri"/>
              </a:rPr>
              <a:t>&lt;Fußzeile&gt;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F92FCD78-74D1-4848-90DF-AD7B6050FD41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video" Target="../media/media3.mp4"/><Relationship Id="rId16" Type="http://schemas.openxmlformats.org/officeDocument/2006/relationships/image" Target="../media/image36.png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hyperlink" Target="https://www.google.com/imgres?imgurl=https%3A%2F%2Fupload.wikimedia.org%2Fwikipedia%2Fcommons%2Fthumb%2Fe%2Feb%2FDAMP_chemical_structure.svg%2F1200px-DAMP_chemical_structure.svg.png&amp;imgrefurl=https%3A%2F%2Fen.wikipedia.org%2Fwiki%2FNucleotide&amp;tbnid=TgQOQWP13Mn-eM&amp;vet=12ahUKEwjZipK4rLbsAhUTrKQKHVhxBRkQMygAegUIARCrAQ..i&amp;docid=_KTRv57LT-b9NM&amp;w=1200&amp;h=902&amp;q=nucleotide&amp;client=firefox-b-d&amp;ved=2ahUKEwjZipK4rLbsAhUTrKQKHVhxBRkQMygAegUIARCrAQ" TargetMode="External"/><Relationship Id="rId18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17" Type="http://schemas.openxmlformats.org/officeDocument/2006/relationships/image" Target="../media/image54.png"/><Relationship Id="rId2" Type="http://schemas.openxmlformats.org/officeDocument/2006/relationships/image" Target="../media/image44.png"/><Relationship Id="rId16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hyperlink" Target="https://www.google.com/imgres?imgurl=https%3A%2F%2Fupload.wikimedia.org%2Fwikipedia%2Fcommons%2F7%2F7c%2FDesoxyadenosin.svg&amp;imgrefurl=https%3A%2F%2Fen.wikipedia.org%2Fwiki%2FNucleoside&amp;tbnid=dJsYnxpTnnjpLM&amp;vet=12ahUKEwijg_idrLbsAhVHP-wKHb7QC8MQMygPegUIARCuAQ..i&amp;docid=NUhyREiq6MTmYM&amp;w=275&amp;h=253&amp;q=phosphorylation%20nuclesides&amp;client=firefox-b-d&amp;ved=2ahUKEwijg_idrLbsAhVHP-wKHb7QC8MQMygPegUIARCuAQ" TargetMode="External"/><Relationship Id="rId5" Type="http://schemas.openxmlformats.org/officeDocument/2006/relationships/image" Target="../media/image48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NULL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5.MOV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O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6.png"/><Relationship Id="rId7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svg"/><Relationship Id="rId9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89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sol.com/contact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790.png"/><Relationship Id="rId7" Type="http://schemas.openxmlformats.org/officeDocument/2006/relationships/image" Target="../media/image830.png"/><Relationship Id="rId12" Type="http://schemas.openxmlformats.org/officeDocument/2006/relationships/image" Target="../media/image880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0.png"/><Relationship Id="rId11" Type="http://schemas.openxmlformats.org/officeDocument/2006/relationships/image" Target="../media/image870.png"/><Relationship Id="rId5" Type="http://schemas.openxmlformats.org/officeDocument/2006/relationships/image" Target="../media/image810.png"/><Relationship Id="rId10" Type="http://schemas.openxmlformats.org/officeDocument/2006/relationships/image" Target="../media/image860.png"/><Relationship Id="rId4" Type="http://schemas.openxmlformats.org/officeDocument/2006/relationships/image" Target="../media/image800.png"/><Relationship Id="rId9" Type="http://schemas.openxmlformats.org/officeDocument/2006/relationships/image" Target="../media/image8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48A43B-4435-D098-7011-F95F5926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78" y="0"/>
            <a:ext cx="5834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C43934B-B5A2-221B-9F26-70C5EF32C5AA}"/>
              </a:ext>
            </a:extLst>
          </p:cNvPr>
          <p:cNvSpPr/>
          <p:nvPr/>
        </p:nvSpPr>
        <p:spPr>
          <a:xfrm>
            <a:off x="1543711" y="1"/>
            <a:ext cx="6322876" cy="6858000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EBDF389-C0E8-F5D5-F5AF-F0D9C0FFDF53}"/>
              </a:ext>
            </a:extLst>
          </p:cNvPr>
          <p:cNvSpPr/>
          <p:nvPr/>
        </p:nvSpPr>
        <p:spPr>
          <a:xfrm>
            <a:off x="2569945" y="1510865"/>
            <a:ext cx="3965609" cy="948927"/>
          </a:xfrm>
          <a:prstGeom prst="roundRect">
            <a:avLst/>
          </a:prstGeom>
          <a:solidFill>
            <a:schemeClr val="bg1">
              <a:alpha val="5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924F99B-0DD5-B9EE-AF6D-9FB6CAE3351E}"/>
              </a:ext>
            </a:extLst>
          </p:cNvPr>
          <p:cNvSpPr txBox="1">
            <a:spLocks/>
          </p:cNvSpPr>
          <p:nvPr/>
        </p:nvSpPr>
        <p:spPr bwMode="auto">
          <a:xfrm>
            <a:off x="2656573" y="1510865"/>
            <a:ext cx="379235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Emergence</a:t>
            </a:r>
            <a:r>
              <a:rPr lang="de-DE" sz="4000" b="1" dirty="0"/>
              <a:t> </a:t>
            </a:r>
            <a:r>
              <a:rPr lang="de-DE" sz="4000" b="1" dirty="0" err="1"/>
              <a:t>of</a:t>
            </a:r>
            <a:r>
              <a:rPr lang="de-DE" sz="4000" b="1" dirty="0"/>
              <a:t> </a:t>
            </a:r>
            <a:r>
              <a:rPr lang="de-DE" sz="4000" b="1" dirty="0" err="1"/>
              <a:t>life</a:t>
            </a:r>
            <a:endParaRPr lang="de-DE" sz="22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07A4268-AF6C-5D79-F929-0DF7BC37424F}"/>
              </a:ext>
            </a:extLst>
          </p:cNvPr>
          <p:cNvSpPr txBox="1">
            <a:spLocks/>
          </p:cNvSpPr>
          <p:nvPr/>
        </p:nvSpPr>
        <p:spPr bwMode="auto">
          <a:xfrm>
            <a:off x="0" y="326499"/>
            <a:ext cx="9074331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3600" dirty="0"/>
              <a:t>Finite </a:t>
            </a:r>
            <a:r>
              <a:rPr lang="de-DE" sz="3600" dirty="0" err="1"/>
              <a:t>element</a:t>
            </a:r>
            <a:r>
              <a:rPr lang="de-DE" sz="3600" dirty="0"/>
              <a:t> </a:t>
            </a:r>
            <a:r>
              <a:rPr lang="de-DE" sz="3600" dirty="0" err="1"/>
              <a:t>simulations</a:t>
            </a:r>
            <a:r>
              <a:rPr lang="de-DE" sz="3600" dirty="0"/>
              <a:t> in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7F7AD58-53CE-BCB3-7665-8F6AD9125D85}"/>
              </a:ext>
            </a:extLst>
          </p:cNvPr>
          <p:cNvSpPr txBox="1">
            <a:spLocks/>
          </p:cNvSpPr>
          <p:nvPr/>
        </p:nvSpPr>
        <p:spPr bwMode="auto">
          <a:xfrm>
            <a:off x="-1" y="2592124"/>
            <a:ext cx="9074331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3600" dirty="0" err="1"/>
              <a:t>research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97246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4289295-12A5-3E4D-4E8F-A3FF9B22F6CA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Heat flows help..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C91175A3-EF6E-33FD-2EA7-8F3D4ABA0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01" y="2613958"/>
            <a:ext cx="1970641" cy="34563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id="{869D44A1-1295-4500-E820-D468C7F8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720" y="2431444"/>
            <a:ext cx="2599200" cy="353268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uppieren 33">
            <a:extLst>
              <a:ext uri="{FF2B5EF4-FFF2-40B4-BE49-F238E27FC236}">
                <a16:creationId xmlns:a16="http://schemas.microsoft.com/office/drawing/2014/main" id="{82C466BC-4C60-C19A-D49F-2E512324D89B}"/>
              </a:ext>
            </a:extLst>
          </p:cNvPr>
          <p:cNvGrpSpPr/>
          <p:nvPr/>
        </p:nvGrpSpPr>
        <p:grpSpPr>
          <a:xfrm>
            <a:off x="281882" y="3128400"/>
            <a:ext cx="1065961" cy="2427841"/>
            <a:chOff x="281882" y="3128400"/>
            <a:chExt cx="1065961" cy="2427841"/>
          </a:xfrm>
        </p:grpSpPr>
        <p:sp>
          <p:nvSpPr>
            <p:cNvPr id="7" name="Rechteck 32">
              <a:extLst>
                <a:ext uri="{FF2B5EF4-FFF2-40B4-BE49-F238E27FC236}">
                  <a16:creationId xmlns:a16="http://schemas.microsoft.com/office/drawing/2014/main" id="{BF20E708-B2A4-84C0-4584-33F324E558F7}"/>
                </a:ext>
              </a:extLst>
            </p:cNvPr>
            <p:cNvSpPr/>
            <p:nvPr/>
          </p:nvSpPr>
          <p:spPr>
            <a:xfrm>
              <a:off x="506522" y="3693243"/>
              <a:ext cx="249119" cy="1804321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8" name="Grafik 22">
              <a:extLst>
                <a:ext uri="{FF2B5EF4-FFF2-40B4-BE49-F238E27FC236}">
                  <a16:creationId xmlns:a16="http://schemas.microsoft.com/office/drawing/2014/main" id="{E8053450-E30A-EF41-D9F0-5851AAE81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882" y="3128400"/>
              <a:ext cx="1065961" cy="2427841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9" name="Grafik 35">
            <a:extLst>
              <a:ext uri="{FF2B5EF4-FFF2-40B4-BE49-F238E27FC236}">
                <a16:creationId xmlns:a16="http://schemas.microsoft.com/office/drawing/2014/main" id="{8811DA07-B8D1-90CE-DBAD-FCE641F13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518" y="3331076"/>
            <a:ext cx="1151641" cy="17326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Grafik 38">
            <a:extLst>
              <a:ext uri="{FF2B5EF4-FFF2-40B4-BE49-F238E27FC236}">
                <a16:creationId xmlns:a16="http://schemas.microsoft.com/office/drawing/2014/main" id="{67C12E81-5E8C-5904-4DB5-66A7C1417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039" y="2404442"/>
            <a:ext cx="2770558" cy="36658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feld 14">
            <a:extLst>
              <a:ext uri="{FF2B5EF4-FFF2-40B4-BE49-F238E27FC236}">
                <a16:creationId xmlns:a16="http://schemas.microsoft.com/office/drawing/2014/main" id="{3BA10242-83E3-B75F-E795-0D830F697380}"/>
              </a:ext>
            </a:extLst>
          </p:cNvPr>
          <p:cNvSpPr/>
          <p:nvPr/>
        </p:nvSpPr>
        <p:spPr>
          <a:xfrm>
            <a:off x="41404" y="6605278"/>
            <a:ext cx="9101882" cy="2606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spAutoFit/>
          </a:bodyPr>
          <a:lstStyle/>
          <a:p>
            <a:pPr marL="215999" marR="0" lvl="0" indent="-215277" algn="ctr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Calibri"/>
              </a:rPr>
              <a:t>Matreux, </a:t>
            </a:r>
            <a:r>
              <a:rPr lang="en-US" sz="105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Calibri"/>
              </a:rPr>
              <a:t>LeVay</a:t>
            </a:r>
            <a:r>
              <a:rPr lang="en-US" sz="105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Calibri"/>
              </a:rPr>
              <a:t>, .., Scheu, Dingwell, Braun, Mutschler, Mast, </a:t>
            </a:r>
            <a:r>
              <a:rPr lang="en-US" sz="1050" b="0" i="1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Calibri"/>
              </a:rPr>
              <a:t>Heat flows in rock cracks naturally optimize salt compositions for ribozymes</a:t>
            </a:r>
            <a:r>
              <a:rPr lang="en-US" sz="105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Calibri"/>
              </a:rPr>
              <a:t>, </a:t>
            </a:r>
            <a:r>
              <a:rPr lang="en-US" sz="1050" b="1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Calibri"/>
              </a:rPr>
              <a:t>Nature Chemistry </a:t>
            </a:r>
            <a:r>
              <a:rPr lang="en-US" sz="105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Calibri"/>
              </a:rPr>
              <a:t>(2021)</a:t>
            </a:r>
            <a:endParaRPr lang="de-DE" sz="1050" b="0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" name="Picture 2" descr="matreux_natchem_mg">
            <a:extLst>
              <a:ext uri="{FF2B5EF4-FFF2-40B4-BE49-F238E27FC236}">
                <a16:creationId xmlns:a16="http://schemas.microsoft.com/office/drawing/2014/main" id="{BC7B75CD-326F-4974-B25B-9931DADB9E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08936" y="5209867"/>
            <a:ext cx="2381253" cy="14192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Grafik 9">
            <a:extLst>
              <a:ext uri="{FF2B5EF4-FFF2-40B4-BE49-F238E27FC236}">
                <a16:creationId xmlns:a16="http://schemas.microsoft.com/office/drawing/2014/main" id="{78CE4E95-B759-FBF4-00C1-AA803AB79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9556" y="3049917"/>
            <a:ext cx="2315160" cy="23144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Gerader Verbinder 18">
            <a:extLst>
              <a:ext uri="{FF2B5EF4-FFF2-40B4-BE49-F238E27FC236}">
                <a16:creationId xmlns:a16="http://schemas.microsoft.com/office/drawing/2014/main" id="{26F20B73-BF94-65BA-05B0-24D4F6FCE23E}"/>
              </a:ext>
            </a:extLst>
          </p:cNvPr>
          <p:cNvSpPr/>
          <p:nvPr/>
        </p:nvSpPr>
        <p:spPr>
          <a:xfrm>
            <a:off x="2475363" y="3083402"/>
            <a:ext cx="3749762" cy="112320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345" cap="flat">
            <a:solidFill>
              <a:srgbClr val="BE4B48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Rechteck 19">
            <a:extLst>
              <a:ext uri="{FF2B5EF4-FFF2-40B4-BE49-F238E27FC236}">
                <a16:creationId xmlns:a16="http://schemas.microsoft.com/office/drawing/2014/main" id="{8F0B6262-CDE0-E0C2-0660-3E175CCE7267}"/>
              </a:ext>
            </a:extLst>
          </p:cNvPr>
          <p:cNvSpPr/>
          <p:nvPr/>
        </p:nvSpPr>
        <p:spPr>
          <a:xfrm>
            <a:off x="6114236" y="4206962"/>
            <a:ext cx="132478" cy="104040"/>
          </a:xfrm>
          <a:prstGeom prst="rect">
            <a:avLst/>
          </a:prstGeom>
          <a:noFill/>
          <a:ln w="12701" cap="flat">
            <a:solidFill>
              <a:srgbClr val="FF0000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" name="Gerader Verbinder 21">
            <a:extLst>
              <a:ext uri="{FF2B5EF4-FFF2-40B4-BE49-F238E27FC236}">
                <a16:creationId xmlns:a16="http://schemas.microsoft.com/office/drawing/2014/main" id="{26DDFF1F-E47A-F4C9-419C-455B7D655A10}"/>
              </a:ext>
            </a:extLst>
          </p:cNvPr>
          <p:cNvSpPr/>
          <p:nvPr/>
        </p:nvSpPr>
        <p:spPr>
          <a:xfrm flipV="1">
            <a:off x="2475363" y="4314962"/>
            <a:ext cx="3749762" cy="12085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345" cap="flat">
            <a:solidFill>
              <a:srgbClr val="BE4B48"/>
            </a:solidFill>
            <a:prstDash val="solid"/>
            <a:round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feld 6"/>
          <p:cNvSpPr/>
          <p:nvPr/>
        </p:nvSpPr>
        <p:spPr>
          <a:xfrm>
            <a:off x="192240" y="43920"/>
            <a:ext cx="87588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Thermophoresis</a:t>
            </a:r>
            <a:r>
              <a:rPr lang="de-DE" sz="30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de-DE" sz="3000" b="0" strike="noStrike" spc="-1" dirty="0">
                <a:solidFill>
                  <a:schemeClr val="bg1"/>
                </a:solidFill>
                <a:latin typeface="Calibri"/>
              </a:rPr>
              <a:t>The „</a:t>
            </a:r>
            <a:r>
              <a:rPr lang="de-DE" sz="3000" b="0" strike="noStrike" spc="-1" dirty="0" err="1">
                <a:solidFill>
                  <a:schemeClr val="bg1"/>
                </a:solidFill>
                <a:latin typeface="Calibri"/>
              </a:rPr>
              <a:t>capacitor</a:t>
            </a:r>
            <a:r>
              <a:rPr lang="de-DE" sz="3000" b="0" strike="noStrike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3000" b="0" strike="noStrike" spc="-1" dirty="0" err="1">
                <a:solidFill>
                  <a:schemeClr val="bg1"/>
                </a:solidFill>
                <a:latin typeface="Calibri"/>
              </a:rPr>
              <a:t>effect</a:t>
            </a:r>
            <a:r>
              <a:rPr lang="de-DE" sz="3000" b="0" strike="noStrike" spc="-1" dirty="0">
                <a:solidFill>
                  <a:schemeClr val="bg1"/>
                </a:solidFill>
                <a:latin typeface="Calibri"/>
              </a:rPr>
              <a:t>“</a:t>
            </a:r>
          </a:p>
        </p:txBody>
      </p:sp>
      <p:sp>
        <p:nvSpPr>
          <p:cNvPr id="146" name="Pfeil nach rechts 44"/>
          <p:cNvSpPr/>
          <p:nvPr/>
        </p:nvSpPr>
        <p:spPr>
          <a:xfrm>
            <a:off x="1095840" y="2354040"/>
            <a:ext cx="2611800" cy="2339640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147" name="Textfeld 13"/>
          <p:cNvSpPr/>
          <p:nvPr/>
        </p:nvSpPr>
        <p:spPr>
          <a:xfrm>
            <a:off x="2923560" y="3291120"/>
            <a:ext cx="668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0000"/>
                </a:solidFill>
                <a:latin typeface="Calibri"/>
              </a:rPr>
              <a:t>heat</a:t>
            </a: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feld 16"/>
              <p:cNvSpPr txBox="1"/>
              <p:nvPr/>
            </p:nvSpPr>
            <p:spPr>
              <a:xfrm>
                <a:off x="630630" y="6155100"/>
                <a:ext cx="3211380" cy="5209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48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0" y="6155100"/>
                <a:ext cx="3211380" cy="520920"/>
              </a:xfrm>
              <a:prstGeom prst="rect">
                <a:avLst/>
              </a:prstGeom>
              <a:blipFill>
                <a:blip r:embed="rId4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9" name="Grafik 17"/>
          <p:cNvPicPr/>
          <p:nvPr/>
        </p:nvPicPr>
        <p:blipFill>
          <a:blip r:embed="rId5"/>
          <a:stretch/>
        </p:blipFill>
        <p:spPr>
          <a:xfrm>
            <a:off x="1283400" y="1920960"/>
            <a:ext cx="1701360" cy="3256560"/>
          </a:xfrm>
          <a:prstGeom prst="rect">
            <a:avLst/>
          </a:prstGeom>
          <a:ln w="0">
            <a:noFill/>
          </a:ln>
        </p:spPr>
      </p:pic>
      <p:grpSp>
        <p:nvGrpSpPr>
          <p:cNvPr id="151" name="Gruppieren 19"/>
          <p:cNvGrpSpPr/>
          <p:nvPr/>
        </p:nvGrpSpPr>
        <p:grpSpPr>
          <a:xfrm>
            <a:off x="1064160" y="5100840"/>
            <a:ext cx="2429640" cy="1016280"/>
            <a:chOff x="1064160" y="5100840"/>
            <a:chExt cx="2429640" cy="1016280"/>
          </a:xfrm>
        </p:grpSpPr>
        <p:pic>
          <p:nvPicPr>
            <p:cNvPr id="152" name="Grafik 20"/>
            <p:cNvPicPr/>
            <p:nvPr/>
          </p:nvPicPr>
          <p:blipFill>
            <a:blip r:embed="rId6"/>
            <a:stretch/>
          </p:blipFill>
          <p:spPr>
            <a:xfrm>
              <a:off x="1143360" y="5350320"/>
              <a:ext cx="2185920" cy="685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3" name="Textfeld 21"/>
            <p:cNvSpPr/>
            <p:nvPr/>
          </p:nvSpPr>
          <p:spPr>
            <a:xfrm>
              <a:off x="1064160" y="51008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c</a:t>
              </a:r>
              <a:endParaRPr lang="de-DE" sz="1800" b="0" strike="noStrike" spc="-1">
                <a:latin typeface="Calibri"/>
              </a:endParaRPr>
            </a:p>
          </p:txBody>
        </p:sp>
        <p:sp>
          <p:nvSpPr>
            <p:cNvPr id="154" name="Textfeld 22"/>
            <p:cNvSpPr/>
            <p:nvPr/>
          </p:nvSpPr>
          <p:spPr>
            <a:xfrm>
              <a:off x="3230640" y="57524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x</a:t>
              </a:r>
              <a:endParaRPr lang="de-DE" sz="1800" b="0" strike="noStrike" spc="-1">
                <a:latin typeface="Calibri"/>
              </a:endParaRPr>
            </a:p>
          </p:txBody>
        </p:sp>
      </p:grpSp>
      <p:sp>
        <p:nvSpPr>
          <p:cNvPr id="155" name="Textfeld 23"/>
          <p:cNvSpPr/>
          <p:nvPr/>
        </p:nvSpPr>
        <p:spPr>
          <a:xfrm>
            <a:off x="3304800" y="5164200"/>
            <a:ext cx="826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1.05x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156" name="Gruppieren 26"/>
          <p:cNvGrpSpPr/>
          <p:nvPr/>
        </p:nvGrpSpPr>
        <p:grpSpPr>
          <a:xfrm>
            <a:off x="77040" y="2273040"/>
            <a:ext cx="786240" cy="2482560"/>
            <a:chOff x="77040" y="2273040"/>
            <a:chExt cx="786240" cy="2482560"/>
          </a:xfrm>
        </p:grpSpPr>
        <p:pic>
          <p:nvPicPr>
            <p:cNvPr id="157" name="Grafik 3"/>
            <p:cNvPicPr/>
            <p:nvPr/>
          </p:nvPicPr>
          <p:blipFill>
            <a:blip r:embed="rId7"/>
            <a:stretch/>
          </p:blipFill>
          <p:spPr>
            <a:xfrm rot="16200000">
              <a:off x="-271800" y="3391560"/>
              <a:ext cx="1676160" cy="313920"/>
            </a:xfrm>
            <a:prstGeom prst="rect">
              <a:avLst/>
            </a:prstGeom>
            <a:ln w="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feld 4"/>
                <p:cNvSpPr txBox="1"/>
                <p:nvPr/>
              </p:nvSpPr>
              <p:spPr>
                <a:xfrm>
                  <a:off x="237240" y="2273040"/>
                  <a:ext cx="538200" cy="39168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𝑖𝑔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feld 24"/>
                <p:cNvSpPr txBox="1"/>
                <p:nvPr/>
              </p:nvSpPr>
              <p:spPr>
                <a:xfrm>
                  <a:off x="325080" y="4386600"/>
                  <a:ext cx="538200" cy="369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feld 25"/>
                <p:cNvSpPr txBox="1"/>
                <p:nvPr/>
              </p:nvSpPr>
              <p:spPr>
                <a:xfrm rot="16200000">
                  <a:off x="-536760" y="3355920"/>
                  <a:ext cx="1596960" cy="369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𝑐𝑜𝑛𝑐𝑒𝑛𝑡𝑟𝑎𝑡𝑖𝑜𝑛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</p:grpSp>
      <p:sp>
        <p:nvSpPr>
          <p:cNvPr id="161" name="Textfeld 1"/>
          <p:cNvSpPr/>
          <p:nvPr/>
        </p:nvSpPr>
        <p:spPr>
          <a:xfrm>
            <a:off x="2089440" y="1594080"/>
            <a:ext cx="108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8">
                <a:extLst>
                  <a:ext uri="{FF2B5EF4-FFF2-40B4-BE49-F238E27FC236}">
                    <a16:creationId xmlns:a16="http://schemas.microsoft.com/office/drawing/2014/main" id="{D4B3B5EB-6DA4-2570-A8D7-1AC59D9DEFEA}"/>
                  </a:ext>
                </a:extLst>
              </p:cNvPr>
              <p:cNvSpPr txBox="1"/>
              <p:nvPr/>
            </p:nvSpPr>
            <p:spPr>
              <a:xfrm>
                <a:off x="3634373" y="1024200"/>
                <a:ext cx="2335680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r>
                        <a:rPr lang="ar-AE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2" name="Textfeld 28">
                <a:extLst>
                  <a:ext uri="{FF2B5EF4-FFF2-40B4-BE49-F238E27FC236}">
                    <a16:creationId xmlns:a16="http://schemas.microsoft.com/office/drawing/2014/main" id="{D4B3B5EB-6DA4-2570-A8D7-1AC59D9DE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373" y="1024200"/>
                <a:ext cx="2335680" cy="430560"/>
              </a:xfrm>
              <a:prstGeom prst="rect">
                <a:avLst/>
              </a:prstGeom>
              <a:blipFill>
                <a:blip r:embed="rId8"/>
                <a:stretch>
                  <a:fillRect t="-98592" r="-2350" b="-1380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9">
                <a:extLst>
                  <a:ext uri="{FF2B5EF4-FFF2-40B4-BE49-F238E27FC236}">
                    <a16:creationId xmlns:a16="http://schemas.microsoft.com/office/drawing/2014/main" id="{D6E11D4F-11CE-7F04-BBEC-629F4D67A6D0}"/>
                  </a:ext>
                </a:extLst>
              </p:cNvPr>
              <p:cNvSpPr txBox="1"/>
              <p:nvPr/>
            </p:nvSpPr>
            <p:spPr>
              <a:xfrm>
                <a:off x="7170300" y="2352029"/>
                <a:ext cx="1896480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𝐝𝐢𝐟𝐟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3" name="Textfeld 29">
                <a:extLst>
                  <a:ext uri="{FF2B5EF4-FFF2-40B4-BE49-F238E27FC236}">
                    <a16:creationId xmlns:a16="http://schemas.microsoft.com/office/drawing/2014/main" id="{D6E11D4F-11CE-7F04-BBEC-629F4D67A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300" y="2352029"/>
                <a:ext cx="1896480" cy="4305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30">
                <a:extLst>
                  <a:ext uri="{FF2B5EF4-FFF2-40B4-BE49-F238E27FC236}">
                    <a16:creationId xmlns:a16="http://schemas.microsoft.com/office/drawing/2014/main" id="{771ADA57-261C-7274-0F9C-489806A399E0}"/>
                  </a:ext>
                </a:extLst>
              </p:cNvPr>
              <p:cNvSpPr txBox="1"/>
              <p:nvPr/>
            </p:nvSpPr>
            <p:spPr>
              <a:xfrm>
                <a:off x="5219046" y="2352029"/>
                <a:ext cx="1880392" cy="463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𝐝𝐫𝐢𝐟𝐭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𝑇𝑝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4" name="Textfeld 30">
                <a:extLst>
                  <a:ext uri="{FF2B5EF4-FFF2-40B4-BE49-F238E27FC236}">
                    <a16:creationId xmlns:a16="http://schemas.microsoft.com/office/drawing/2014/main" id="{771ADA57-261C-7274-0F9C-489806A39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046" y="2352029"/>
                <a:ext cx="1880392" cy="4636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31">
                <a:extLst>
                  <a:ext uri="{FF2B5EF4-FFF2-40B4-BE49-F238E27FC236}">
                    <a16:creationId xmlns:a16="http://schemas.microsoft.com/office/drawing/2014/main" id="{9D6B2A6F-D777-0AED-7CCA-D1DA2939AA1B}"/>
                  </a:ext>
                </a:extLst>
              </p:cNvPr>
              <p:cNvSpPr txBox="1"/>
              <p:nvPr/>
            </p:nvSpPr>
            <p:spPr>
              <a:xfrm>
                <a:off x="6108257" y="1001520"/>
                <a:ext cx="2392200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𝑖𝑓𝑡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𝑓𝑓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5" name="Textfeld 31">
                <a:extLst>
                  <a:ext uri="{FF2B5EF4-FFF2-40B4-BE49-F238E27FC236}">
                    <a16:creationId xmlns:a16="http://schemas.microsoft.com/office/drawing/2014/main" id="{9D6B2A6F-D777-0AED-7CCA-D1DA2939A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257" y="1001520"/>
                <a:ext cx="2392200" cy="4305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24AFDAB0-9D2D-2EA6-2EA7-143EA3365AC9}"/>
              </a:ext>
            </a:extLst>
          </p:cNvPr>
          <p:cNvCxnSpPr>
            <a:cxnSpLocks/>
          </p:cNvCxnSpPr>
          <p:nvPr/>
        </p:nvCxnSpPr>
        <p:spPr>
          <a:xfrm rot="5400000">
            <a:off x="5980145" y="1468054"/>
            <a:ext cx="1036802" cy="9648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78773C10-3C7D-AB53-EFA1-5B777B9922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02643" y="1842824"/>
            <a:ext cx="953929" cy="13243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3DFA5D52-841C-66BE-FCE0-ADC375734F16}"/>
              </a:ext>
            </a:extLst>
          </p:cNvPr>
          <p:cNvCxnSpPr>
            <a:cxnSpLocks/>
          </p:cNvCxnSpPr>
          <p:nvPr/>
        </p:nvCxnSpPr>
        <p:spPr>
          <a:xfrm>
            <a:off x="4583441" y="1419325"/>
            <a:ext cx="0" cy="1721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CF287F86-523B-7672-5330-0E2F387C0388}"/>
              </a:ext>
            </a:extLst>
          </p:cNvPr>
          <p:cNvSpPr txBox="1"/>
          <p:nvPr/>
        </p:nvSpPr>
        <p:spPr>
          <a:xfrm>
            <a:off x="3501004" y="1811792"/>
            <a:ext cx="1328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Steady</a:t>
            </a:r>
          </a:p>
          <a:p>
            <a:pPr algn="ctr"/>
            <a:r>
              <a:rPr lang="de-DE" dirty="0" err="1"/>
              <a:t>state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28">
                <a:extLst>
                  <a:ext uri="{FF2B5EF4-FFF2-40B4-BE49-F238E27FC236}">
                    <a16:creationId xmlns:a16="http://schemas.microsoft.com/office/drawing/2014/main" id="{26235829-FABF-3BB7-8AA3-D3B646276D5A}"/>
                  </a:ext>
                </a:extLst>
              </p:cNvPr>
              <p:cNvSpPr txBox="1"/>
              <p:nvPr/>
            </p:nvSpPr>
            <p:spPr>
              <a:xfrm>
                <a:off x="3640999" y="3207931"/>
                <a:ext cx="1597866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4" name="Textfeld 28">
                <a:extLst>
                  <a:ext uri="{FF2B5EF4-FFF2-40B4-BE49-F238E27FC236}">
                    <a16:creationId xmlns:a16="http://schemas.microsoft.com/office/drawing/2014/main" id="{26235829-FABF-3BB7-8AA3-D3B646276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99" y="3207931"/>
                <a:ext cx="1597866" cy="4305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30">
                <a:extLst>
                  <a:ext uri="{FF2B5EF4-FFF2-40B4-BE49-F238E27FC236}">
                    <a16:creationId xmlns:a16="http://schemas.microsoft.com/office/drawing/2014/main" id="{E1D01C8D-09DC-78D8-1BEB-40CACEE0E6E5}"/>
                  </a:ext>
                </a:extLst>
              </p:cNvPr>
              <p:cNvSpPr txBox="1"/>
              <p:nvPr/>
            </p:nvSpPr>
            <p:spPr>
              <a:xfrm>
                <a:off x="5285306" y="2691987"/>
                <a:ext cx="1880392" cy="463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𝑇𝑝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ar-AE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5" name="Textfeld 30">
                <a:extLst>
                  <a:ext uri="{FF2B5EF4-FFF2-40B4-BE49-F238E27FC236}">
                    <a16:creationId xmlns:a16="http://schemas.microsoft.com/office/drawing/2014/main" id="{E1D01C8D-09DC-78D8-1BEB-40CACEE0E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306" y="2691987"/>
                <a:ext cx="1880392" cy="46368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feld 55">
            <a:extLst>
              <a:ext uri="{FF2B5EF4-FFF2-40B4-BE49-F238E27FC236}">
                <a16:creationId xmlns:a16="http://schemas.microsoft.com/office/drawing/2014/main" id="{769D6103-A9C1-F348-D759-635495030C07}"/>
              </a:ext>
            </a:extLst>
          </p:cNvPr>
          <p:cNvSpPr txBox="1"/>
          <p:nvPr/>
        </p:nvSpPr>
        <p:spPr>
          <a:xfrm>
            <a:off x="3496771" y="712186"/>
            <a:ext cx="261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Continuity </a:t>
            </a:r>
            <a:r>
              <a:rPr lang="de-DE" b="1" dirty="0" err="1"/>
              <a:t>equation</a:t>
            </a:r>
            <a:endParaRPr lang="de-DE" b="1" dirty="0"/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8C302D3-118A-1F90-57CF-CE921108B00A}"/>
              </a:ext>
            </a:extLst>
          </p:cNvPr>
          <p:cNvCxnSpPr>
            <a:cxnSpLocks/>
          </p:cNvCxnSpPr>
          <p:nvPr/>
        </p:nvCxnSpPr>
        <p:spPr>
          <a:xfrm>
            <a:off x="4943061" y="3379304"/>
            <a:ext cx="2759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feld 28">
                <a:extLst>
                  <a:ext uri="{FF2B5EF4-FFF2-40B4-BE49-F238E27FC236}">
                    <a16:creationId xmlns:a16="http://schemas.microsoft.com/office/drawing/2014/main" id="{8A06DEDD-6FB6-E8AA-36D1-7AEBC8AF9733}"/>
                  </a:ext>
                </a:extLst>
              </p:cNvPr>
              <p:cNvSpPr txBox="1"/>
              <p:nvPr/>
            </p:nvSpPr>
            <p:spPr>
              <a:xfrm>
                <a:off x="5348567" y="3181427"/>
                <a:ext cx="3286723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2" name="Textfeld 28">
                <a:extLst>
                  <a:ext uri="{FF2B5EF4-FFF2-40B4-BE49-F238E27FC236}">
                    <a16:creationId xmlns:a16="http://schemas.microsoft.com/office/drawing/2014/main" id="{8A06DEDD-6FB6-E8AA-36D1-7AEBC8AF9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567" y="3181427"/>
                <a:ext cx="3286723" cy="4305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eschweifte Klammer rechts 38">
            <a:extLst>
              <a:ext uri="{FF2B5EF4-FFF2-40B4-BE49-F238E27FC236}">
                <a16:creationId xmlns:a16="http://schemas.microsoft.com/office/drawing/2014/main" id="{8CD9F6BC-AC93-4BFD-87C0-DB48EDF24198}"/>
              </a:ext>
            </a:extLst>
          </p:cNvPr>
          <p:cNvSpPr/>
          <p:nvPr/>
        </p:nvSpPr>
        <p:spPr>
          <a:xfrm rot="5400000">
            <a:off x="6835693" y="2633634"/>
            <a:ext cx="212035" cy="200822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28">
                <a:extLst>
                  <a:ext uri="{FF2B5EF4-FFF2-40B4-BE49-F238E27FC236}">
                    <a16:creationId xmlns:a16="http://schemas.microsoft.com/office/drawing/2014/main" id="{553C9472-76B5-C287-FFCD-86D30D9B46B8}"/>
                  </a:ext>
                </a:extLst>
              </p:cNvPr>
              <p:cNvSpPr txBox="1"/>
              <p:nvPr/>
            </p:nvSpPr>
            <p:spPr>
              <a:xfrm>
                <a:off x="6159242" y="3652113"/>
                <a:ext cx="1504122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4" name="Textfeld 28">
                <a:extLst>
                  <a:ext uri="{FF2B5EF4-FFF2-40B4-BE49-F238E27FC236}">
                    <a16:creationId xmlns:a16="http://schemas.microsoft.com/office/drawing/2014/main" id="{553C9472-76B5-C287-FFCD-86D30D9B4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242" y="3652113"/>
                <a:ext cx="1504122" cy="4305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feld 28">
                <a:extLst>
                  <a:ext uri="{FF2B5EF4-FFF2-40B4-BE49-F238E27FC236}">
                    <a16:creationId xmlns:a16="http://schemas.microsoft.com/office/drawing/2014/main" id="{6629854D-66F4-DF78-1090-A580070EB2D0}"/>
                  </a:ext>
                </a:extLst>
              </p:cNvPr>
              <p:cNvSpPr txBox="1"/>
              <p:nvPr/>
            </p:nvSpPr>
            <p:spPr>
              <a:xfrm>
                <a:off x="3492720" y="4177743"/>
                <a:ext cx="1597866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even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65" name="Textfeld 28">
                <a:extLst>
                  <a:ext uri="{FF2B5EF4-FFF2-40B4-BE49-F238E27FC236}">
                    <a16:creationId xmlns:a16="http://schemas.microsoft.com/office/drawing/2014/main" id="{6629854D-66F4-DF78-1090-A580070EB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720" y="4177743"/>
                <a:ext cx="1597866" cy="4305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DF2F9761-E6B2-EC53-5710-5C9C52024A0A}"/>
              </a:ext>
            </a:extLst>
          </p:cNvPr>
          <p:cNvCxnSpPr>
            <a:cxnSpLocks/>
          </p:cNvCxnSpPr>
          <p:nvPr/>
        </p:nvCxnSpPr>
        <p:spPr>
          <a:xfrm>
            <a:off x="4583441" y="3548520"/>
            <a:ext cx="0" cy="629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2A16BD08-BF81-341D-2FB4-36195F6DFCF3}"/>
              </a:ext>
            </a:extLst>
          </p:cNvPr>
          <p:cNvSpPr txBox="1"/>
          <p:nvPr/>
        </p:nvSpPr>
        <p:spPr>
          <a:xfrm>
            <a:off x="3501004" y="3621846"/>
            <a:ext cx="132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drift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feld 28">
                <a:extLst>
                  <a:ext uri="{FF2B5EF4-FFF2-40B4-BE49-F238E27FC236}">
                    <a16:creationId xmlns:a16="http://schemas.microsoft.com/office/drawing/2014/main" id="{E839E782-0661-875D-8EA0-4D6F4ADAD369}"/>
                  </a:ext>
                </a:extLst>
              </p:cNvPr>
              <p:cNvSpPr txBox="1"/>
              <p:nvPr/>
            </p:nvSpPr>
            <p:spPr>
              <a:xfrm>
                <a:off x="5459244" y="4015386"/>
                <a:ext cx="3764268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71" name="Textfeld 28">
                <a:extLst>
                  <a:ext uri="{FF2B5EF4-FFF2-40B4-BE49-F238E27FC236}">
                    <a16:creationId xmlns:a16="http://schemas.microsoft.com/office/drawing/2014/main" id="{E839E782-0661-875D-8EA0-4D6F4ADAD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244" y="4015386"/>
                <a:ext cx="3764268" cy="430560"/>
              </a:xfrm>
              <a:prstGeom prst="rect">
                <a:avLst/>
              </a:prstGeom>
              <a:blipFill>
                <a:blip r:embed="rId17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AA34D78A-83AC-B6A7-D334-25305396DB6D}"/>
              </a:ext>
            </a:extLst>
          </p:cNvPr>
          <p:cNvCxnSpPr>
            <a:cxnSpLocks/>
          </p:cNvCxnSpPr>
          <p:nvPr/>
        </p:nvCxnSpPr>
        <p:spPr>
          <a:xfrm>
            <a:off x="4943061" y="4338900"/>
            <a:ext cx="5632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8CCF5020-FFDB-18BC-9781-AB9DD26C6D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92083" y="4591658"/>
            <a:ext cx="2424039" cy="1823901"/>
          </a:xfrm>
          <a:prstGeom prst="bentConnector3">
            <a:avLst>
              <a:gd name="adj1" fmla="val -57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Medien3">
            <a:hlinkClick r:id="" action="ppaction://media"/>
            <a:extLst>
              <a:ext uri="{FF2B5EF4-FFF2-40B4-BE49-F238E27FC236}">
                <a16:creationId xmlns:a16="http://schemas.microsoft.com/office/drawing/2014/main" id="{325104AD-1238-070C-676B-E90055C9B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43148" t="7246" r="43276" b="5833"/>
          <a:stretch/>
        </p:blipFill>
        <p:spPr>
          <a:xfrm>
            <a:off x="1452310" y="1949759"/>
            <a:ext cx="1367056" cy="32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8" grpId="0"/>
      <p:bldP spid="155" grpId="0"/>
      <p:bldP spid="22" grpId="0"/>
      <p:bldP spid="23" grpId="0"/>
      <p:bldP spid="24" grpId="0"/>
      <p:bldP spid="25" grpId="0"/>
      <p:bldP spid="32" grpId="0"/>
      <p:bldP spid="54" grpId="0"/>
      <p:bldP spid="55" grpId="0"/>
      <p:bldP spid="56" grpId="0"/>
      <p:bldP spid="62" grpId="0"/>
      <p:bldP spid="39" grpId="0" animBg="1"/>
      <p:bldP spid="64" grpId="0"/>
      <p:bldP spid="65" grpId="0"/>
      <p:bldP spid="69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rafik 10"/>
          <p:cNvPicPr/>
          <p:nvPr/>
        </p:nvPicPr>
        <p:blipFill>
          <a:blip r:embed="rId2"/>
          <a:srcRect r="50829"/>
          <a:stretch/>
        </p:blipFill>
        <p:spPr>
          <a:xfrm>
            <a:off x="4970160" y="4210200"/>
            <a:ext cx="2890080" cy="2647440"/>
          </a:xfrm>
          <a:prstGeom prst="rect">
            <a:avLst/>
          </a:prstGeom>
          <a:ln w="0">
            <a:noFill/>
          </a:ln>
        </p:spPr>
      </p:pic>
      <p:pic>
        <p:nvPicPr>
          <p:cNvPr id="143" name="Grafik 5"/>
          <p:cNvPicPr/>
          <p:nvPr/>
        </p:nvPicPr>
        <p:blipFill>
          <a:blip r:embed="rId3"/>
          <a:srcRect r="-9924" b="3656"/>
          <a:stretch/>
        </p:blipFill>
        <p:spPr>
          <a:xfrm>
            <a:off x="446220" y="506957"/>
            <a:ext cx="9288552" cy="1228185"/>
          </a:xfrm>
          <a:prstGeom prst="rect">
            <a:avLst/>
          </a:prstGeom>
          <a:ln w="0">
            <a:noFill/>
          </a:ln>
        </p:spPr>
      </p:pic>
      <p:sp>
        <p:nvSpPr>
          <p:cNvPr id="144" name="Textfeld 6"/>
          <p:cNvSpPr/>
          <p:nvPr/>
        </p:nvSpPr>
        <p:spPr>
          <a:xfrm>
            <a:off x="192240" y="43920"/>
            <a:ext cx="87588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trike="noStrike" spc="-1">
                <a:solidFill>
                  <a:srgbClr val="000000"/>
                </a:solidFill>
                <a:latin typeface="Calibri"/>
              </a:rPr>
              <a:t>Thermophoresis</a:t>
            </a:r>
            <a:r>
              <a:rPr lang="de-DE" sz="3000" b="0" strike="noStrike" spc="-1">
                <a:solidFill>
                  <a:srgbClr val="000000"/>
                </a:solidFill>
                <a:latin typeface="Calibri"/>
              </a:rPr>
              <a:t>: The „capacitor effect“</a:t>
            </a:r>
            <a:endParaRPr lang="de-DE" sz="3000" b="0" strike="noStrike" spc="-1">
              <a:latin typeface="Calibri"/>
            </a:endParaRPr>
          </a:p>
        </p:txBody>
      </p:sp>
      <p:pic>
        <p:nvPicPr>
          <p:cNvPr id="145" name="Grafik 7"/>
          <p:cNvPicPr/>
          <p:nvPr/>
        </p:nvPicPr>
        <p:blipFill>
          <a:blip r:embed="rId4"/>
          <a:stretch/>
        </p:blipFill>
        <p:spPr>
          <a:xfrm>
            <a:off x="5017320" y="1818720"/>
            <a:ext cx="2855520" cy="2092320"/>
          </a:xfrm>
          <a:prstGeom prst="rect">
            <a:avLst/>
          </a:prstGeom>
          <a:ln w="0">
            <a:noFill/>
          </a:ln>
        </p:spPr>
      </p:pic>
      <p:sp>
        <p:nvSpPr>
          <p:cNvPr id="146" name="Pfeil nach rechts 44"/>
          <p:cNvSpPr/>
          <p:nvPr/>
        </p:nvSpPr>
        <p:spPr>
          <a:xfrm>
            <a:off x="1095840" y="2354040"/>
            <a:ext cx="2611800" cy="2339640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147" name="Textfeld 13"/>
          <p:cNvSpPr/>
          <p:nvPr/>
        </p:nvSpPr>
        <p:spPr>
          <a:xfrm>
            <a:off x="2923560" y="3291120"/>
            <a:ext cx="668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0000"/>
                </a:solidFill>
                <a:latin typeface="Calibri"/>
              </a:rPr>
              <a:t>heat</a:t>
            </a:r>
            <a:endParaRPr lang="de-DE" sz="1800" b="0" strike="noStrike" spc="-1">
              <a:latin typeface="Calibri"/>
            </a:endParaRPr>
          </a:p>
        </p:txBody>
      </p:sp>
      <p:pic>
        <p:nvPicPr>
          <p:cNvPr id="149" name="Grafik 17"/>
          <p:cNvPicPr/>
          <p:nvPr/>
        </p:nvPicPr>
        <p:blipFill>
          <a:blip r:embed="rId5"/>
          <a:stretch/>
        </p:blipFill>
        <p:spPr>
          <a:xfrm>
            <a:off x="1283400" y="1920960"/>
            <a:ext cx="1701360" cy="3256560"/>
          </a:xfrm>
          <a:prstGeom prst="rect">
            <a:avLst/>
          </a:prstGeom>
          <a:ln w="0">
            <a:noFill/>
          </a:ln>
        </p:spPr>
      </p:pic>
      <p:grpSp>
        <p:nvGrpSpPr>
          <p:cNvPr id="151" name="Gruppieren 19"/>
          <p:cNvGrpSpPr/>
          <p:nvPr/>
        </p:nvGrpSpPr>
        <p:grpSpPr>
          <a:xfrm>
            <a:off x="1064160" y="5100840"/>
            <a:ext cx="2429640" cy="1016280"/>
            <a:chOff x="1064160" y="5100840"/>
            <a:chExt cx="2429640" cy="1016280"/>
          </a:xfrm>
        </p:grpSpPr>
        <p:pic>
          <p:nvPicPr>
            <p:cNvPr id="152" name="Grafik 20"/>
            <p:cNvPicPr/>
            <p:nvPr/>
          </p:nvPicPr>
          <p:blipFill>
            <a:blip r:embed="rId6"/>
            <a:stretch/>
          </p:blipFill>
          <p:spPr>
            <a:xfrm>
              <a:off x="1143360" y="5350320"/>
              <a:ext cx="2185920" cy="685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3" name="Textfeld 21"/>
            <p:cNvSpPr/>
            <p:nvPr/>
          </p:nvSpPr>
          <p:spPr>
            <a:xfrm>
              <a:off x="1064160" y="51008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c</a:t>
              </a:r>
              <a:endParaRPr lang="de-DE" sz="1800" b="0" strike="noStrike" spc="-1">
                <a:latin typeface="Calibri"/>
              </a:endParaRPr>
            </a:p>
          </p:txBody>
        </p:sp>
        <p:sp>
          <p:nvSpPr>
            <p:cNvPr id="154" name="Textfeld 22"/>
            <p:cNvSpPr/>
            <p:nvPr/>
          </p:nvSpPr>
          <p:spPr>
            <a:xfrm>
              <a:off x="3230640" y="57524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x</a:t>
              </a:r>
              <a:endParaRPr lang="de-DE" sz="1800" b="0" strike="noStrike" spc="-1">
                <a:latin typeface="Calibri"/>
              </a:endParaRPr>
            </a:p>
          </p:txBody>
        </p:sp>
      </p:grpSp>
      <p:sp>
        <p:nvSpPr>
          <p:cNvPr id="155" name="Textfeld 23"/>
          <p:cNvSpPr/>
          <p:nvPr/>
        </p:nvSpPr>
        <p:spPr>
          <a:xfrm>
            <a:off x="3304800" y="5164200"/>
            <a:ext cx="826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1.05x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156" name="Gruppieren 26"/>
          <p:cNvGrpSpPr/>
          <p:nvPr/>
        </p:nvGrpSpPr>
        <p:grpSpPr>
          <a:xfrm>
            <a:off x="77040" y="2273040"/>
            <a:ext cx="786240" cy="2482560"/>
            <a:chOff x="77040" y="2273040"/>
            <a:chExt cx="786240" cy="2482560"/>
          </a:xfrm>
        </p:grpSpPr>
        <p:pic>
          <p:nvPicPr>
            <p:cNvPr id="157" name="Grafik 3"/>
            <p:cNvPicPr/>
            <p:nvPr/>
          </p:nvPicPr>
          <p:blipFill>
            <a:blip r:embed="rId7"/>
            <a:stretch/>
          </p:blipFill>
          <p:spPr>
            <a:xfrm rot="16200000">
              <a:off x="-271800" y="3391560"/>
              <a:ext cx="1676160" cy="313920"/>
            </a:xfrm>
            <a:prstGeom prst="rect">
              <a:avLst/>
            </a:prstGeom>
            <a:ln w="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feld 4"/>
                <p:cNvSpPr txBox="1"/>
                <p:nvPr/>
              </p:nvSpPr>
              <p:spPr>
                <a:xfrm>
                  <a:off x="237240" y="2273040"/>
                  <a:ext cx="538200" cy="39168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𝑖𝑔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feld 24"/>
                <p:cNvSpPr txBox="1"/>
                <p:nvPr/>
              </p:nvSpPr>
              <p:spPr>
                <a:xfrm>
                  <a:off x="325080" y="4386600"/>
                  <a:ext cx="538200" cy="369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feld 25"/>
                <p:cNvSpPr txBox="1"/>
                <p:nvPr/>
              </p:nvSpPr>
              <p:spPr>
                <a:xfrm rot="16200000">
                  <a:off x="-536760" y="3355920"/>
                  <a:ext cx="1596960" cy="3690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𝑐𝑜𝑛𝑐𝑒𝑛𝑡𝑟𝑎𝑡𝑖𝑜𝑛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:p15="http://schemas.microsoft.com/office/powerpoint/2012/main" xmlns:p14="http://schemas.microsoft.com/office/powerpoint/2010/main" xmlns=""/>
        </mc:AlternateContent>
      </p:grpSp>
      <p:sp>
        <p:nvSpPr>
          <p:cNvPr id="161" name="Textfeld 1"/>
          <p:cNvSpPr/>
          <p:nvPr/>
        </p:nvSpPr>
        <p:spPr>
          <a:xfrm>
            <a:off x="2089440" y="1594080"/>
            <a:ext cx="108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16">
                <a:extLst>
                  <a:ext uri="{FF2B5EF4-FFF2-40B4-BE49-F238E27FC236}">
                    <a16:creationId xmlns:a16="http://schemas.microsoft.com/office/drawing/2014/main" id="{6467347C-0AE9-1D59-489B-7F6928C57F1F}"/>
                  </a:ext>
                </a:extLst>
              </p:cNvPr>
              <p:cNvSpPr txBox="1"/>
              <p:nvPr/>
            </p:nvSpPr>
            <p:spPr>
              <a:xfrm>
                <a:off x="630630" y="6155100"/>
                <a:ext cx="3211380" cy="5209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2" name="Textfeld 16">
                <a:extLst>
                  <a:ext uri="{FF2B5EF4-FFF2-40B4-BE49-F238E27FC236}">
                    <a16:creationId xmlns:a16="http://schemas.microsoft.com/office/drawing/2014/main" id="{6467347C-0AE9-1D59-489B-7F6928C57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0" y="6155100"/>
                <a:ext cx="3211380" cy="520920"/>
              </a:xfrm>
              <a:prstGeom prst="rect">
                <a:avLst/>
              </a:prstGeom>
              <a:blipFill>
                <a:blip r:embed="rId8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feil nach rechts 44"/>
          <p:cNvSpPr/>
          <p:nvPr/>
        </p:nvSpPr>
        <p:spPr>
          <a:xfrm>
            <a:off x="5959440" y="2329920"/>
            <a:ext cx="2611800" cy="2339640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163" name="Titel 1"/>
          <p:cNvSpPr/>
          <p:nvPr/>
        </p:nvSpPr>
        <p:spPr>
          <a:xfrm>
            <a:off x="0" y="-206640"/>
            <a:ext cx="9143640" cy="99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6500"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000000"/>
                </a:solidFill>
                <a:latin typeface="Calibri Light"/>
              </a:rPr>
              <a:t>Enhance thermophoretic effect by convection</a:t>
            </a:r>
            <a:endParaRPr lang="de-DE" sz="4000" b="0" strike="noStrike" spc="-1">
              <a:latin typeface="Calibri"/>
            </a:endParaRPr>
          </a:p>
        </p:txBody>
      </p:sp>
      <p:sp>
        <p:nvSpPr>
          <p:cNvPr id="164" name="Textfeld 3"/>
          <p:cNvSpPr/>
          <p:nvPr/>
        </p:nvSpPr>
        <p:spPr>
          <a:xfrm>
            <a:off x="53280" y="793440"/>
            <a:ext cx="45183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Thermophoresis only: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(no 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g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, thin vessel, </a:t>
            </a: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g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 same direction..)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65" name="Textfeld 21"/>
          <p:cNvSpPr/>
          <p:nvPr/>
        </p:nvSpPr>
        <p:spPr>
          <a:xfrm>
            <a:off x="5089680" y="793440"/>
            <a:ext cx="36817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</a:rPr>
              <a:t>Thermophoresis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 +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</a:rPr>
              <a:t>convection</a:t>
            </a:r>
            <a:r>
              <a:rPr lang="de-DE" sz="1800" b="1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de-DE" b="1" spc="-1" dirty="0">
                <a:solidFill>
                  <a:srgbClr val="000000"/>
                </a:solidFill>
                <a:latin typeface="Calibri"/>
              </a:rPr>
              <a:t>[Debye 1939]</a:t>
            </a:r>
            <a:endParaRPr lang="de-DE" sz="1800" b="0" strike="noStrike" spc="-1" dirty="0">
              <a:latin typeface="Calibri"/>
            </a:endParaRPr>
          </a:p>
        </p:txBody>
      </p:sp>
      <p:sp>
        <p:nvSpPr>
          <p:cNvPr id="166" name="Gerader Verbinder 7"/>
          <p:cNvSpPr/>
          <p:nvPr/>
        </p:nvSpPr>
        <p:spPr>
          <a:xfrm>
            <a:off x="4572000" y="793080"/>
            <a:ext cx="360" cy="551232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167" name="Pfeil nach rechts 44"/>
          <p:cNvSpPr/>
          <p:nvPr/>
        </p:nvSpPr>
        <p:spPr>
          <a:xfrm>
            <a:off x="1095840" y="2354040"/>
            <a:ext cx="2611800" cy="2339640"/>
          </a:xfrm>
          <a:prstGeom prst="rightArrow">
            <a:avLst>
              <a:gd name="adj1" fmla="val 50000"/>
              <a:gd name="adj2" fmla="val 17187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168" name="Textfeld 38"/>
          <p:cNvSpPr/>
          <p:nvPr/>
        </p:nvSpPr>
        <p:spPr>
          <a:xfrm>
            <a:off x="2923560" y="3291120"/>
            <a:ext cx="668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0000"/>
                </a:solidFill>
                <a:latin typeface="Calibri"/>
              </a:rPr>
              <a:t>heat</a:t>
            </a: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feld 17"/>
              <p:cNvSpPr txBox="1"/>
              <p:nvPr/>
            </p:nvSpPr>
            <p:spPr>
              <a:xfrm>
                <a:off x="4883760" y="5874120"/>
                <a:ext cx="3687480" cy="6220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𝑏𝑜𝑡𝑡𝑜𝑚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70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760" y="5874120"/>
                <a:ext cx="3687480" cy="622080"/>
              </a:xfrm>
              <a:prstGeom prst="rect">
                <a:avLst/>
              </a:prstGeom>
              <a:blipFill>
                <a:blip r:embed="rId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1" name="Grafik 18"/>
          <p:cNvPicPr/>
          <p:nvPr/>
        </p:nvPicPr>
        <p:blipFill>
          <a:blip r:embed="rId4"/>
          <a:stretch/>
        </p:blipFill>
        <p:spPr>
          <a:xfrm>
            <a:off x="6071040" y="1920960"/>
            <a:ext cx="1722960" cy="3256560"/>
          </a:xfrm>
          <a:prstGeom prst="rect">
            <a:avLst/>
          </a:prstGeom>
          <a:ln w="0">
            <a:noFill/>
          </a:ln>
        </p:spPr>
      </p:pic>
      <p:pic>
        <p:nvPicPr>
          <p:cNvPr id="172" name="Grafik 20"/>
          <p:cNvPicPr/>
          <p:nvPr/>
        </p:nvPicPr>
        <p:blipFill>
          <a:blip r:embed="rId5"/>
          <a:stretch/>
        </p:blipFill>
        <p:spPr>
          <a:xfrm>
            <a:off x="1283400" y="1920960"/>
            <a:ext cx="1701360" cy="3256560"/>
          </a:xfrm>
          <a:prstGeom prst="rect">
            <a:avLst/>
          </a:prstGeom>
          <a:ln w="0">
            <a:noFill/>
          </a:ln>
        </p:spPr>
      </p:pic>
      <p:sp>
        <p:nvSpPr>
          <p:cNvPr id="173" name="Textfeld 30"/>
          <p:cNvSpPr/>
          <p:nvPr/>
        </p:nvSpPr>
        <p:spPr>
          <a:xfrm>
            <a:off x="7787520" y="3267000"/>
            <a:ext cx="668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0000"/>
                </a:solidFill>
                <a:latin typeface="Calibri"/>
              </a:rPr>
              <a:t>heat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175" name="Gruppieren 33"/>
          <p:cNvGrpSpPr/>
          <p:nvPr/>
        </p:nvGrpSpPr>
        <p:grpSpPr>
          <a:xfrm>
            <a:off x="1064160" y="5100840"/>
            <a:ext cx="2429640" cy="1016280"/>
            <a:chOff x="1064160" y="5100840"/>
            <a:chExt cx="2429640" cy="1016280"/>
          </a:xfrm>
        </p:grpSpPr>
        <p:pic>
          <p:nvPicPr>
            <p:cNvPr id="176" name="Grafik 31"/>
            <p:cNvPicPr/>
            <p:nvPr/>
          </p:nvPicPr>
          <p:blipFill>
            <a:blip r:embed="rId6"/>
            <a:stretch/>
          </p:blipFill>
          <p:spPr>
            <a:xfrm>
              <a:off x="1143360" y="5350320"/>
              <a:ext cx="2185920" cy="685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7" name="Textfeld 32"/>
            <p:cNvSpPr/>
            <p:nvPr/>
          </p:nvSpPr>
          <p:spPr>
            <a:xfrm>
              <a:off x="1064160" y="51008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c</a:t>
              </a:r>
              <a:endParaRPr lang="de-DE" sz="1800" b="0" strike="noStrike" spc="-1">
                <a:latin typeface="Calibri"/>
              </a:endParaRPr>
            </a:p>
          </p:txBody>
        </p:sp>
        <p:sp>
          <p:nvSpPr>
            <p:cNvPr id="178" name="Textfeld 39"/>
            <p:cNvSpPr/>
            <p:nvPr/>
          </p:nvSpPr>
          <p:spPr>
            <a:xfrm>
              <a:off x="3230640" y="5752440"/>
              <a:ext cx="26316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000000"/>
                  </a:solidFill>
                  <a:latin typeface="Calibri"/>
                </a:rPr>
                <a:t>x</a:t>
              </a:r>
              <a:endParaRPr lang="de-DE" sz="1800" b="0" strike="noStrike" spc="-1">
                <a:latin typeface="Calibri"/>
              </a:endParaRPr>
            </a:p>
          </p:txBody>
        </p:sp>
      </p:grpSp>
      <p:pic>
        <p:nvPicPr>
          <p:cNvPr id="179" name="Grafik 40"/>
          <p:cNvPicPr/>
          <p:nvPr/>
        </p:nvPicPr>
        <p:blipFill>
          <a:blip r:embed="rId6"/>
          <a:stretch/>
        </p:blipFill>
        <p:spPr>
          <a:xfrm rot="5400000">
            <a:off x="3899520" y="3192480"/>
            <a:ext cx="3183840" cy="785880"/>
          </a:xfrm>
          <a:prstGeom prst="rect">
            <a:avLst/>
          </a:prstGeom>
          <a:ln w="0">
            <a:noFill/>
          </a:ln>
        </p:spPr>
      </p:pic>
      <p:sp>
        <p:nvSpPr>
          <p:cNvPr id="180" name="Textfeld 41"/>
          <p:cNvSpPr/>
          <p:nvPr/>
        </p:nvSpPr>
        <p:spPr>
          <a:xfrm>
            <a:off x="5762880" y="1858680"/>
            <a:ext cx="263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1" name="Textfeld 42"/>
          <p:cNvSpPr/>
          <p:nvPr/>
        </p:nvSpPr>
        <p:spPr>
          <a:xfrm>
            <a:off x="4995720" y="5042160"/>
            <a:ext cx="263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h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2" name="Textfeld 43"/>
          <p:cNvSpPr/>
          <p:nvPr/>
        </p:nvSpPr>
        <p:spPr>
          <a:xfrm>
            <a:off x="3304800" y="5164200"/>
            <a:ext cx="826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1.05x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3" name="Textfeld 44"/>
          <p:cNvSpPr/>
          <p:nvPr/>
        </p:nvSpPr>
        <p:spPr>
          <a:xfrm>
            <a:off x="5419080" y="5156640"/>
            <a:ext cx="826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1000x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4" name="Gerade Verbindung mit Pfeil 46"/>
          <p:cNvSpPr/>
          <p:nvPr/>
        </p:nvSpPr>
        <p:spPr>
          <a:xfrm>
            <a:off x="8818920" y="2465640"/>
            <a:ext cx="360" cy="234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185" name="Textfeld 47"/>
          <p:cNvSpPr/>
          <p:nvPr/>
        </p:nvSpPr>
        <p:spPr>
          <a:xfrm>
            <a:off x="8646840" y="2062080"/>
            <a:ext cx="3452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</a:rPr>
              <a:t>g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87" name="Textfeld 26"/>
          <p:cNvSpPr/>
          <p:nvPr/>
        </p:nvSpPr>
        <p:spPr>
          <a:xfrm>
            <a:off x="2089440" y="1594080"/>
            <a:ext cx="108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16">
                <a:extLst>
                  <a:ext uri="{FF2B5EF4-FFF2-40B4-BE49-F238E27FC236}">
                    <a16:creationId xmlns:a16="http://schemas.microsoft.com/office/drawing/2014/main" id="{9533E0E0-F77B-3402-6C41-CF4A5FD911E0}"/>
                  </a:ext>
                </a:extLst>
              </p:cNvPr>
              <p:cNvSpPr txBox="1"/>
              <p:nvPr/>
            </p:nvSpPr>
            <p:spPr>
              <a:xfrm>
                <a:off x="594180" y="6171480"/>
                <a:ext cx="3211380" cy="5209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𝑜𝑡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𝑐𝑜𝑙𝑑</m:t>
                              </m:r>
                            </m:sub>
                          </m:sSub>
                        </m:den>
                      </m:f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8" name="Textfeld 16">
                <a:extLst>
                  <a:ext uri="{FF2B5EF4-FFF2-40B4-BE49-F238E27FC236}">
                    <a16:creationId xmlns:a16="http://schemas.microsoft.com/office/drawing/2014/main" id="{9533E0E0-F77B-3402-6C41-CF4A5FD91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80" y="6171480"/>
                <a:ext cx="3211380" cy="520920"/>
              </a:xfrm>
              <a:prstGeom prst="rect">
                <a:avLst/>
              </a:prstGeom>
              <a:blipFill>
                <a:blip r:embed="rId8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EC293CDA-CD74-446F-A81A-B477A50B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349"/>
            <a:ext cx="2900845" cy="244160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8962C7B-624E-46B9-81DA-2051D7EA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636"/>
            <a:ext cx="4755838" cy="250832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D2123A4-9439-461B-A5FB-0AD1162A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" y="823635"/>
            <a:ext cx="4746665" cy="2618322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A7D454B2-D7A5-41B4-B10B-8AD7FA385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766" y="4178336"/>
            <a:ext cx="2625475" cy="2459387"/>
          </a:xfrm>
          <a:prstGeom prst="rect">
            <a:avLst/>
          </a:prstGeom>
        </p:spPr>
      </p:pic>
      <p:pic>
        <p:nvPicPr>
          <p:cNvPr id="1025" name="Grafik 1024">
            <a:extLst>
              <a:ext uri="{FF2B5EF4-FFF2-40B4-BE49-F238E27FC236}">
                <a16:creationId xmlns:a16="http://schemas.microsoft.com/office/drawing/2014/main" id="{475C424F-AFBE-4197-8A95-5D07EC24B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766" y="4178336"/>
            <a:ext cx="3817788" cy="2478665"/>
          </a:xfrm>
          <a:prstGeom prst="rect">
            <a:avLst/>
          </a:prstGeom>
        </p:spPr>
      </p:pic>
      <p:pic>
        <p:nvPicPr>
          <p:cNvPr id="1035" name="Grafik 1034">
            <a:extLst>
              <a:ext uri="{FF2B5EF4-FFF2-40B4-BE49-F238E27FC236}">
                <a16:creationId xmlns:a16="http://schemas.microsoft.com/office/drawing/2014/main" id="{F1A1A2C4-220B-414B-83F3-B2C978D81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66" y="4169544"/>
            <a:ext cx="4054756" cy="247790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67F3DD-F3A1-4119-AA36-3C35E7BC79F0}"/>
              </a:ext>
            </a:extLst>
          </p:cNvPr>
          <p:cNvSpPr txBox="1"/>
          <p:nvPr/>
        </p:nvSpPr>
        <p:spPr>
          <a:xfrm>
            <a:off x="0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Scenario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256B195-B6CA-48FA-BA1F-F4D7A45EE5A6}"/>
              </a:ext>
            </a:extLst>
          </p:cNvPr>
          <p:cNvSpPr txBox="1"/>
          <p:nvPr/>
        </p:nvSpPr>
        <p:spPr>
          <a:xfrm>
            <a:off x="0" y="372641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Experiment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6E2992B6-33C3-469E-B871-EEAF6D437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557" y="1115082"/>
            <a:ext cx="1085714" cy="885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6E29B47-4BC0-43DB-B385-9E6A444BF62A}"/>
                  </a:ext>
                </a:extLst>
              </p:cNvPr>
              <p:cNvSpPr txBox="1"/>
              <p:nvPr/>
            </p:nvSpPr>
            <p:spPr>
              <a:xfrm>
                <a:off x="4941853" y="1183708"/>
                <a:ext cx="2280945" cy="595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001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6E29B47-4BC0-43DB-B385-9E6A444BF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853" y="1183708"/>
                <a:ext cx="2280945" cy="5955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feld 37">
            <a:extLst>
              <a:ext uri="{FF2B5EF4-FFF2-40B4-BE49-F238E27FC236}">
                <a16:creationId xmlns:a16="http://schemas.microsoft.com/office/drawing/2014/main" id="{C52BD2C9-0421-4E5D-87E6-CFD6B38D352D}"/>
              </a:ext>
            </a:extLst>
          </p:cNvPr>
          <p:cNvSpPr txBox="1"/>
          <p:nvPr/>
        </p:nvSpPr>
        <p:spPr>
          <a:xfrm>
            <a:off x="4755838" y="848166"/>
            <a:ext cx="142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Basalt</a:t>
            </a:r>
            <a:r>
              <a:rPr lang="de-DE" dirty="0">
                <a:latin typeface="+mj-lt"/>
              </a:rPr>
              <a:t>: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67FDD599-6AE0-4471-BC72-602628DF9450}"/>
              </a:ext>
            </a:extLst>
          </p:cNvPr>
          <p:cNvSpPr txBox="1"/>
          <p:nvPr/>
        </p:nvSpPr>
        <p:spPr>
          <a:xfrm>
            <a:off x="7675061" y="845946"/>
            <a:ext cx="142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+mj-lt"/>
              </a:rPr>
              <a:t>Ribozyme</a:t>
            </a:r>
          </a:p>
          <a:p>
            <a:pPr algn="ctr"/>
            <a:r>
              <a:rPr lang="de-DE" b="1" dirty="0" err="1">
                <a:latin typeface="+mj-lt"/>
              </a:rPr>
              <a:t>function</a:t>
            </a:r>
            <a:endParaRPr lang="de-DE" dirty="0">
              <a:latin typeface="+mj-lt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A5B38C11-11CE-4B7F-B8F8-D2F8FD8FDD5F}"/>
              </a:ext>
            </a:extLst>
          </p:cNvPr>
          <p:cNvSpPr/>
          <p:nvPr/>
        </p:nvSpPr>
        <p:spPr>
          <a:xfrm>
            <a:off x="7391381" y="823635"/>
            <a:ext cx="1547615" cy="1234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A9043E7-47E9-4E19-ADC3-D5F8EAF61ED6}"/>
                  </a:ext>
                </a:extLst>
              </p:cNvPr>
              <p:cNvSpPr txBox="1"/>
              <p:nvPr/>
            </p:nvSpPr>
            <p:spPr>
              <a:xfrm>
                <a:off x="4765011" y="2566429"/>
                <a:ext cx="1365117" cy="5778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A9043E7-47E9-4E19-ADC3-D5F8EAF61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011" y="2566429"/>
                <a:ext cx="1365117" cy="5778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Nucleoside - Wikipedia">
            <a:hlinkClick r:id="rId11"/>
            <a:extLst>
              <a:ext uri="{FF2B5EF4-FFF2-40B4-BE49-F238E27FC236}">
                <a16:creationId xmlns:a16="http://schemas.microsoft.com/office/drawing/2014/main" id="{8DDB16E8-E83D-4B20-BCE8-204FDB98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00" y="2221153"/>
            <a:ext cx="1226485" cy="11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cleotide - Wikipedia">
            <a:hlinkClick r:id="rId13"/>
            <a:extLst>
              <a:ext uri="{FF2B5EF4-FFF2-40B4-BE49-F238E27FC236}">
                <a16:creationId xmlns:a16="http://schemas.microsoft.com/office/drawing/2014/main" id="{6E233559-F082-4A45-A87E-B6CDCBB6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59" y="2221153"/>
            <a:ext cx="1413934" cy="106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A73E15A9-07BF-4112-BE03-AFDCBDF1462B}"/>
              </a:ext>
            </a:extLst>
          </p:cNvPr>
          <p:cNvSpPr txBox="1"/>
          <p:nvPr/>
        </p:nvSpPr>
        <p:spPr>
          <a:xfrm>
            <a:off x="4766106" y="2164092"/>
            <a:ext cx="186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Apatite @pH2</a:t>
            </a:r>
            <a:r>
              <a:rPr lang="de-DE" dirty="0">
                <a:latin typeface="+mj-lt"/>
              </a:rPr>
              <a:t>: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178C5061-0294-46E6-90EC-6639F77F75EC}"/>
              </a:ext>
            </a:extLst>
          </p:cNvPr>
          <p:cNvCxnSpPr/>
          <p:nvPr/>
        </p:nvCxnSpPr>
        <p:spPr>
          <a:xfrm>
            <a:off x="7440227" y="2940548"/>
            <a:ext cx="4696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CCF70CCB-3530-47A5-AFFA-5F5E419D7E9F}"/>
              </a:ext>
            </a:extLst>
          </p:cNvPr>
          <p:cNvSpPr/>
          <p:nvPr/>
        </p:nvSpPr>
        <p:spPr>
          <a:xfrm>
            <a:off x="6369900" y="2159491"/>
            <a:ext cx="2764927" cy="1234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B4CA4929-885D-4CC9-BA75-ADCB5683EDDA}"/>
                  </a:ext>
                </a:extLst>
              </p:cNvPr>
              <p:cNvSpPr txBox="1"/>
              <p:nvPr/>
            </p:nvSpPr>
            <p:spPr>
              <a:xfrm>
                <a:off x="4777703" y="1183694"/>
                <a:ext cx="1928285" cy="595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B4CA4929-885D-4CC9-BA75-ADCB5683E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703" y="1183694"/>
                <a:ext cx="1928285" cy="5955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hteck 50">
            <a:extLst>
              <a:ext uri="{FF2B5EF4-FFF2-40B4-BE49-F238E27FC236}">
                <a16:creationId xmlns:a16="http://schemas.microsoft.com/office/drawing/2014/main" id="{99712392-B5E1-448F-8475-8DB62D583451}"/>
              </a:ext>
            </a:extLst>
          </p:cNvPr>
          <p:cNvSpPr/>
          <p:nvPr/>
        </p:nvSpPr>
        <p:spPr>
          <a:xfrm>
            <a:off x="7391380" y="827247"/>
            <a:ext cx="1547615" cy="12341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1E76E822-56B8-47FF-93CE-4C860AFDC57B}"/>
                  </a:ext>
                </a:extLst>
              </p:cNvPr>
              <p:cNvSpPr txBox="1"/>
              <p:nvPr/>
            </p:nvSpPr>
            <p:spPr>
              <a:xfrm>
                <a:off x="4753976" y="2575288"/>
                <a:ext cx="1539845" cy="5778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1E76E822-56B8-47FF-93CE-4C860AFDC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976" y="2575288"/>
                <a:ext cx="1539845" cy="57785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hteck 52">
            <a:extLst>
              <a:ext uri="{FF2B5EF4-FFF2-40B4-BE49-F238E27FC236}">
                <a16:creationId xmlns:a16="http://schemas.microsoft.com/office/drawing/2014/main" id="{02921516-218C-4090-843E-A5DE59EBB3E8}"/>
              </a:ext>
            </a:extLst>
          </p:cNvPr>
          <p:cNvSpPr/>
          <p:nvPr/>
        </p:nvSpPr>
        <p:spPr>
          <a:xfrm>
            <a:off x="6369900" y="2159490"/>
            <a:ext cx="2764927" cy="12341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AE062C29-B815-449C-BBA6-C1CB96672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9766" y="4954689"/>
            <a:ext cx="924393" cy="1683034"/>
          </a:xfrm>
          <a:prstGeom prst="rect">
            <a:avLst/>
          </a:prstGeom>
        </p:spPr>
      </p:pic>
      <p:pic>
        <p:nvPicPr>
          <p:cNvPr id="1033" name="Grafik 1032">
            <a:extLst>
              <a:ext uri="{FF2B5EF4-FFF2-40B4-BE49-F238E27FC236}">
                <a16:creationId xmlns:a16="http://schemas.microsoft.com/office/drawing/2014/main" id="{85DBA990-FB90-4EF2-81FD-CBDE1371D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1846" y="4891791"/>
            <a:ext cx="3299067" cy="1658647"/>
          </a:xfrm>
          <a:prstGeom prst="rect">
            <a:avLst/>
          </a:prstGeom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37F4638C-C52A-464A-9CED-4178DEFEE4F9}"/>
              </a:ext>
            </a:extLst>
          </p:cNvPr>
          <p:cNvSpPr txBox="1"/>
          <p:nvPr/>
        </p:nvSpPr>
        <p:spPr>
          <a:xfrm>
            <a:off x="5681103" y="4380201"/>
            <a:ext cx="237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Ion </a:t>
            </a:r>
            <a:r>
              <a:rPr lang="de-DE" b="1" dirty="0" err="1">
                <a:latin typeface="+mj-lt"/>
              </a:rPr>
              <a:t>chromatography</a:t>
            </a:r>
            <a:r>
              <a:rPr lang="de-DE" b="1" dirty="0">
                <a:latin typeface="+mj-lt"/>
              </a:rPr>
              <a:t>:</a:t>
            </a:r>
            <a:endParaRPr lang="de-DE" dirty="0">
              <a:latin typeface="+mj-lt"/>
            </a:endParaRPr>
          </a:p>
        </p:txBody>
      </p:sp>
      <p:pic>
        <p:nvPicPr>
          <p:cNvPr id="1031" name="Grafik 1030">
            <a:extLst>
              <a:ext uri="{FF2B5EF4-FFF2-40B4-BE49-F238E27FC236}">
                <a16:creationId xmlns:a16="http://schemas.microsoft.com/office/drawing/2014/main" id="{942A9B6E-435C-4B74-B547-6D128D8C22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758" y="5196731"/>
            <a:ext cx="2004834" cy="150828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19E8DED-5929-40F2-9503-5E6E2F99A679}"/>
              </a:ext>
            </a:extLst>
          </p:cNvPr>
          <p:cNvSpPr txBox="1"/>
          <p:nvPr/>
        </p:nvSpPr>
        <p:spPr>
          <a:xfrm>
            <a:off x="56584" y="1494916"/>
            <a:ext cx="129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apatite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29455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44" grpId="0" animBg="1"/>
      <p:bldP spid="35" grpId="0"/>
      <p:bldP spid="47" grpId="0" animBg="1"/>
      <p:bldP spid="50" grpId="0"/>
      <p:bldP spid="51" grpId="0" animBg="1"/>
      <p:bldP spid="52" grpId="0"/>
      <p:bldP spid="53" grpId="0" animBg="1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202B2335-A849-4263-B928-1CA73F74C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7" y="824370"/>
            <a:ext cx="6335101" cy="351882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0FA04D6-2282-40E0-97CB-06B33FE70D8F}"/>
              </a:ext>
            </a:extLst>
          </p:cNvPr>
          <p:cNvSpPr txBox="1">
            <a:spLocks/>
          </p:cNvSpPr>
          <p:nvPr/>
        </p:nvSpPr>
        <p:spPr bwMode="auto">
          <a:xfrm>
            <a:off x="722011" y="-206805"/>
            <a:ext cx="8229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/>
              <a:t>Thermal </a:t>
            </a:r>
            <a:r>
              <a:rPr lang="de-DE" sz="4000" b="1" dirty="0" err="1"/>
              <a:t>setup</a:t>
            </a:r>
            <a:endParaRPr lang="de-DE" sz="22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2BC781F-7D09-4049-B244-F734B2BC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8" y="1135998"/>
            <a:ext cx="3332170" cy="313081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69C95A8-8559-4EF2-ACF7-4CC5A1A7D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2" y="4793307"/>
            <a:ext cx="4185918" cy="179702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3E92CFF-B999-4F15-B636-DEBD5F2CF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282" y="4793307"/>
            <a:ext cx="4255041" cy="204609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0B873A6-FFB0-4361-9DAA-D358C3690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278" y="1388342"/>
            <a:ext cx="3394502" cy="28236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C9FA843-4ECD-4B78-A1DE-E5DFAA8E1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761" y="1489375"/>
            <a:ext cx="2453282" cy="264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2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C673D36-78A8-42D5-B352-1103422B568D}"/>
              </a:ext>
            </a:extLst>
          </p:cNvPr>
          <p:cNvSpPr txBox="1">
            <a:spLocks/>
          </p:cNvSpPr>
          <p:nvPr/>
        </p:nvSpPr>
        <p:spPr bwMode="auto">
          <a:xfrm>
            <a:off x="722011" y="-206805"/>
            <a:ext cx="82296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Microfluidic</a:t>
            </a:r>
            <a:r>
              <a:rPr lang="de-DE" sz="4000" b="1" dirty="0"/>
              <a:t> &amp; </a:t>
            </a:r>
            <a:r>
              <a:rPr lang="de-DE" sz="4000" b="1" dirty="0" err="1"/>
              <a:t>optical</a:t>
            </a:r>
            <a:r>
              <a:rPr lang="de-DE" sz="4000" b="1" dirty="0"/>
              <a:t> </a:t>
            </a:r>
            <a:r>
              <a:rPr lang="de-DE" sz="4000" b="1" dirty="0" err="1"/>
              <a:t>setup</a:t>
            </a:r>
            <a:endParaRPr lang="de-DE" sz="22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B1E9CC6-19E8-4A76-BDF0-6A03C076DBBB}"/>
              </a:ext>
            </a:extLst>
          </p:cNvPr>
          <p:cNvGrpSpPr/>
          <p:nvPr/>
        </p:nvGrpSpPr>
        <p:grpSpPr>
          <a:xfrm>
            <a:off x="294515" y="3797706"/>
            <a:ext cx="5323166" cy="2846493"/>
            <a:chOff x="1775287" y="582507"/>
            <a:chExt cx="5323166" cy="284649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1DB5792-45C7-43C0-9687-DF5654A65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7" b="48562"/>
            <a:stretch/>
          </p:blipFill>
          <p:spPr>
            <a:xfrm>
              <a:off x="1775287" y="582507"/>
              <a:ext cx="5323166" cy="2846493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DB9AFE0-0127-4551-BC57-A29717CC0AB2}"/>
                </a:ext>
              </a:extLst>
            </p:cNvPr>
            <p:cNvSpPr/>
            <p:nvPr/>
          </p:nvSpPr>
          <p:spPr>
            <a:xfrm>
              <a:off x="2092960" y="2695787"/>
              <a:ext cx="1943947" cy="684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61D2F93E-6B25-4507-B2F6-91E069D6C5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9" b="-1931"/>
          <a:stretch/>
        </p:blipFill>
        <p:spPr>
          <a:xfrm>
            <a:off x="508958" y="906746"/>
            <a:ext cx="5323166" cy="2677160"/>
          </a:xfrm>
          <a:prstGeom prst="rect">
            <a:avLst/>
          </a:prstGeom>
        </p:spPr>
      </p:pic>
      <p:pic>
        <p:nvPicPr>
          <p:cNvPr id="10" name="Timelapsecut-1">
            <a:hlinkClick r:id="" action="ppaction://media"/>
            <a:extLst>
              <a:ext uri="{FF2B5EF4-FFF2-40B4-BE49-F238E27FC236}">
                <a16:creationId xmlns:a16="http://schemas.microsoft.com/office/drawing/2014/main" id="{08451251-DC5B-3D6B-8243-306848048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4670" t="15661" r="9218" b="32413"/>
          <a:stretch/>
        </p:blipFill>
        <p:spPr>
          <a:xfrm>
            <a:off x="6613291" y="793319"/>
            <a:ext cx="2304745" cy="3218187"/>
          </a:xfrm>
          <a:prstGeom prst="rect">
            <a:avLst/>
          </a:prstGeom>
        </p:spPr>
      </p:pic>
      <p:pic>
        <p:nvPicPr>
          <p:cNvPr id="12" name="IMG_1342">
            <a:hlinkClick r:id="" action="ppaction://media"/>
            <a:extLst>
              <a:ext uri="{FF2B5EF4-FFF2-40B4-BE49-F238E27FC236}">
                <a16:creationId xmlns:a16="http://schemas.microsoft.com/office/drawing/2014/main" id="{E8BA373E-53F6-3E49-61BC-A5357319F1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4023" r="23679" b="11716"/>
          <a:stretch/>
        </p:blipFill>
        <p:spPr>
          <a:xfrm>
            <a:off x="5832124" y="4124932"/>
            <a:ext cx="3111616" cy="24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11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9DF1BBCB-6ACC-48F5-827F-DF94DD350988}"/>
              </a:ext>
            </a:extLst>
          </p:cNvPr>
          <p:cNvSpPr txBox="1"/>
          <p:nvPr/>
        </p:nvSpPr>
        <p:spPr>
          <a:xfrm>
            <a:off x="0" y="336216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Ribozyme </a:t>
            </a:r>
            <a:r>
              <a:rPr lang="de-DE" b="1" dirty="0" err="1">
                <a:latin typeface="+mj-lt"/>
              </a:rPr>
              <a:t>function</a:t>
            </a:r>
            <a:r>
              <a:rPr lang="de-DE" b="1" dirty="0">
                <a:latin typeface="+mj-lt"/>
              </a:rPr>
              <a:t>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67F3DD-F3A1-4119-AA36-3C35E7BC79F0}"/>
              </a:ext>
            </a:extLst>
          </p:cNvPr>
          <p:cNvSpPr txBox="1"/>
          <p:nvPr/>
        </p:nvSpPr>
        <p:spPr>
          <a:xfrm>
            <a:off x="0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j-lt"/>
              </a:rPr>
              <a:t>Results</a:t>
            </a:r>
            <a:r>
              <a:rPr lang="de-DE" dirty="0">
                <a:latin typeface="+mj-lt"/>
              </a:rPr>
              <a:t>: Heat </a:t>
            </a:r>
            <a:r>
              <a:rPr lang="de-DE" dirty="0" err="1">
                <a:latin typeface="+mj-lt"/>
              </a:rPr>
              <a:t>flows</a:t>
            </a:r>
            <a:r>
              <a:rPr lang="de-DE" dirty="0">
                <a:latin typeface="+mj-lt"/>
              </a:rPr>
              <a:t> boost </a:t>
            </a:r>
            <a:r>
              <a:rPr lang="de-DE" b="1" dirty="0">
                <a:latin typeface="+mj-lt"/>
              </a:rPr>
              <a:t>Mg/Na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BFF505-C0F3-4B7A-B364-6B49A933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163" y="1276694"/>
            <a:ext cx="924393" cy="16830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7C5823B-BCFB-4B27-8C38-4FA2D42A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8" y="1536434"/>
            <a:ext cx="2004834" cy="15082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6365BFA-D6E5-4C6B-B76D-D80C98C62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861" y="1075192"/>
            <a:ext cx="2570481" cy="24219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D17988-EAFC-41B1-9887-560B27BA0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521" y="1020203"/>
            <a:ext cx="2687530" cy="25319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19F41CD-B450-4B44-94D2-5BA3A7994498}"/>
              </a:ext>
            </a:extLst>
          </p:cNvPr>
          <p:cNvSpPr txBox="1"/>
          <p:nvPr/>
        </p:nvSpPr>
        <p:spPr>
          <a:xfrm>
            <a:off x="0" y="76466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+mj-lt"/>
              </a:rPr>
              <a:t>Leaching</a:t>
            </a:r>
            <a:r>
              <a:rPr lang="de-DE" b="1" dirty="0">
                <a:latin typeface="+mj-lt"/>
              </a:rPr>
              <a:t> </a:t>
            </a:r>
            <a:r>
              <a:rPr lang="de-DE" b="1" dirty="0" err="1">
                <a:latin typeface="+mj-lt"/>
              </a:rPr>
              <a:t>only</a:t>
            </a:r>
            <a:r>
              <a:rPr lang="de-DE" b="1" dirty="0">
                <a:latin typeface="+mj-lt"/>
              </a:rPr>
              <a:t>: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D9148A3-D95E-463E-A1EC-21CA1C7987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709"/>
          <a:stretch/>
        </p:blipFill>
        <p:spPr>
          <a:xfrm>
            <a:off x="83820" y="3955803"/>
            <a:ext cx="1943100" cy="257026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CA5036-5D96-4C22-812D-C774ADE77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284" y="3677619"/>
            <a:ext cx="2936004" cy="284844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0F578CC-43B3-477D-A10E-87484BC1615E}"/>
              </a:ext>
            </a:extLst>
          </p:cNvPr>
          <p:cNvSpPr txBox="1"/>
          <p:nvPr/>
        </p:nvSpPr>
        <p:spPr>
          <a:xfrm>
            <a:off x="41296" y="6605368"/>
            <a:ext cx="9102704" cy="25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15900" algn="ctr">
              <a:lnSpc>
                <a:spcPct val="107000"/>
              </a:lnSpc>
              <a:spcAft>
                <a:spcPts val="800"/>
              </a:spcAft>
              <a:tabLst>
                <a:tab pos="215900" algn="l"/>
              </a:tabLs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Matreux,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LeVay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.., Scheu, Dingwell, Braun, Mutschler, Mast, 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 flows in rock cracks naturally optimize salt compositions for ribozymes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Chemistry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EE02534-FEE7-41CC-84FC-7E934CBF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359" y="3779779"/>
            <a:ext cx="3457787" cy="257026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CBEEEC20-EA2E-4BB5-B595-50B7AF9E42B8}"/>
              </a:ext>
            </a:extLst>
          </p:cNvPr>
          <p:cNvSpPr/>
          <p:nvPr/>
        </p:nvSpPr>
        <p:spPr>
          <a:xfrm>
            <a:off x="2628900" y="3955803"/>
            <a:ext cx="274320" cy="2394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5213973-3DE4-4C06-8747-994398F71E0C}"/>
              </a:ext>
            </a:extLst>
          </p:cNvPr>
          <p:cNvSpPr/>
          <p:nvPr/>
        </p:nvSpPr>
        <p:spPr>
          <a:xfrm>
            <a:off x="3626139" y="3946903"/>
            <a:ext cx="274320" cy="2394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F05A0ED-7630-4F07-88C0-14CA898A16C7}"/>
              </a:ext>
            </a:extLst>
          </p:cNvPr>
          <p:cNvSpPr/>
          <p:nvPr/>
        </p:nvSpPr>
        <p:spPr>
          <a:xfrm>
            <a:off x="4625340" y="3946902"/>
            <a:ext cx="159040" cy="2394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447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0B6617A-18D4-453B-B72A-8485FE3E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284" y="3682312"/>
            <a:ext cx="2947452" cy="28595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4BDE282-0F77-486A-85B6-7C383EE222E7}"/>
              </a:ext>
            </a:extLst>
          </p:cNvPr>
          <p:cNvSpPr txBox="1"/>
          <p:nvPr/>
        </p:nvSpPr>
        <p:spPr>
          <a:xfrm>
            <a:off x="0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j-lt"/>
              </a:rPr>
              <a:t>Results</a:t>
            </a:r>
            <a:r>
              <a:rPr lang="de-DE" dirty="0">
                <a:latin typeface="+mj-lt"/>
              </a:rPr>
              <a:t>: Heat </a:t>
            </a:r>
            <a:r>
              <a:rPr lang="de-DE" dirty="0" err="1">
                <a:latin typeface="+mj-lt"/>
              </a:rPr>
              <a:t>flows</a:t>
            </a:r>
            <a:r>
              <a:rPr lang="de-DE" dirty="0">
                <a:latin typeface="+mj-lt"/>
              </a:rPr>
              <a:t> boost </a:t>
            </a:r>
            <a:r>
              <a:rPr lang="de-DE" b="1" dirty="0">
                <a:latin typeface="+mj-lt"/>
              </a:rPr>
              <a:t>Mg/Na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5FBEDD-309E-453D-8158-E738F3548D0B}"/>
              </a:ext>
            </a:extLst>
          </p:cNvPr>
          <p:cNvSpPr txBox="1"/>
          <p:nvPr/>
        </p:nvSpPr>
        <p:spPr>
          <a:xfrm>
            <a:off x="-1" y="758247"/>
            <a:ext cx="262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Cascade </a:t>
            </a:r>
            <a:r>
              <a:rPr lang="de-DE" b="1" dirty="0" err="1">
                <a:latin typeface="+mj-lt"/>
              </a:rPr>
              <a:t>of</a:t>
            </a:r>
            <a:r>
              <a:rPr lang="de-DE" b="1" dirty="0">
                <a:latin typeface="+mj-lt"/>
              </a:rPr>
              <a:t> thermal traps: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FDCCB5-38C7-4F72-9E35-025D4389D2E8}"/>
              </a:ext>
            </a:extLst>
          </p:cNvPr>
          <p:cNvSpPr txBox="1"/>
          <p:nvPr/>
        </p:nvSpPr>
        <p:spPr>
          <a:xfrm>
            <a:off x="0" y="338571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Ribozyme </a:t>
            </a:r>
            <a:r>
              <a:rPr lang="de-DE" b="1" dirty="0" err="1">
                <a:latin typeface="+mj-lt"/>
              </a:rPr>
              <a:t>function</a:t>
            </a:r>
            <a:r>
              <a:rPr lang="de-DE" b="1" dirty="0">
                <a:latin typeface="+mj-lt"/>
              </a:rPr>
              <a:t> in </a:t>
            </a:r>
            <a:r>
              <a:rPr lang="de-DE" b="1" dirty="0" err="1">
                <a:latin typeface="+mj-lt"/>
              </a:rPr>
              <a:t>the</a:t>
            </a:r>
            <a:r>
              <a:rPr lang="de-DE" b="1" dirty="0">
                <a:latin typeface="+mj-lt"/>
              </a:rPr>
              <a:t> </a:t>
            </a:r>
            <a:r>
              <a:rPr lang="de-DE" b="1" dirty="0" err="1">
                <a:latin typeface="+mj-lt"/>
              </a:rPr>
              <a:t>trap</a:t>
            </a:r>
            <a:r>
              <a:rPr lang="de-DE" b="1" dirty="0">
                <a:latin typeface="+mj-lt"/>
              </a:rPr>
              <a:t>:</a:t>
            </a:r>
          </a:p>
        </p:txBody>
      </p:sp>
      <p:pic>
        <p:nvPicPr>
          <p:cNvPr id="21" name="Grafik 20" descr="Ein Bild, das Bildschirm, Gebäude, sitzend, dunkel enthält.&#10;&#10;Automatisch generierte Beschreibung">
            <a:extLst>
              <a:ext uri="{FF2B5EF4-FFF2-40B4-BE49-F238E27FC236}">
                <a16:creationId xmlns:a16="http://schemas.microsoft.com/office/drawing/2014/main" id="{8D0CF4CD-2A36-4AED-B832-AF89E533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7" y="3755048"/>
            <a:ext cx="945397" cy="262223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5FB6D5C-FE8E-401B-8885-51035348E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19" y="1343991"/>
            <a:ext cx="3878201" cy="192935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BB3ECDD-E00F-48A8-BD8D-C885C72C6122}"/>
              </a:ext>
            </a:extLst>
          </p:cNvPr>
          <p:cNvSpPr txBox="1"/>
          <p:nvPr/>
        </p:nvSpPr>
        <p:spPr>
          <a:xfrm>
            <a:off x="41296" y="6605368"/>
            <a:ext cx="9102704" cy="25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15900" algn="ctr">
              <a:lnSpc>
                <a:spcPct val="107000"/>
              </a:lnSpc>
              <a:spcAft>
                <a:spcPts val="800"/>
              </a:spcAft>
              <a:tabLst>
                <a:tab pos="215900" algn="l"/>
              </a:tabLs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Matreux,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LeVay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.., Scheu, Dingwell, Braun, Mutschler, Mast, 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 flows in rock cracks naturally optimize salt compositions for ribozymes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Chemistry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7F2C00-D687-49F7-BBBD-0E0C8600A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980" y="1103515"/>
            <a:ext cx="5230287" cy="256228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6318A2E-3E2E-4CEE-9873-80178F84D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359" y="3779779"/>
            <a:ext cx="3457787" cy="257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29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0B6617A-18D4-453B-B72A-8485FE3E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284" y="3682312"/>
            <a:ext cx="2947452" cy="28595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4BDE282-0F77-486A-85B6-7C383EE222E7}"/>
              </a:ext>
            </a:extLst>
          </p:cNvPr>
          <p:cNvSpPr txBox="1"/>
          <p:nvPr/>
        </p:nvSpPr>
        <p:spPr>
          <a:xfrm>
            <a:off x="0" y="25263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+mj-lt"/>
              </a:rPr>
              <a:t>Results</a:t>
            </a:r>
            <a:r>
              <a:rPr lang="de-DE" dirty="0">
                <a:latin typeface="+mj-lt"/>
              </a:rPr>
              <a:t>: Heat </a:t>
            </a:r>
            <a:r>
              <a:rPr lang="de-DE" dirty="0" err="1">
                <a:latin typeface="+mj-lt"/>
              </a:rPr>
              <a:t>flows</a:t>
            </a:r>
            <a:r>
              <a:rPr lang="de-DE" dirty="0">
                <a:latin typeface="+mj-lt"/>
              </a:rPr>
              <a:t> boost </a:t>
            </a:r>
            <a:r>
              <a:rPr lang="de-DE" b="1" dirty="0">
                <a:latin typeface="+mj-lt"/>
              </a:rPr>
              <a:t>Mg/Na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5FBEDD-309E-453D-8158-E738F3548D0B}"/>
              </a:ext>
            </a:extLst>
          </p:cNvPr>
          <p:cNvSpPr txBox="1"/>
          <p:nvPr/>
        </p:nvSpPr>
        <p:spPr>
          <a:xfrm>
            <a:off x="-1" y="758247"/>
            <a:ext cx="262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Cascade </a:t>
            </a:r>
            <a:r>
              <a:rPr lang="de-DE" b="1" dirty="0" err="1">
                <a:latin typeface="+mj-lt"/>
              </a:rPr>
              <a:t>of</a:t>
            </a:r>
            <a:r>
              <a:rPr lang="de-DE" b="1" dirty="0">
                <a:latin typeface="+mj-lt"/>
              </a:rPr>
              <a:t> thermal traps: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FDCCB5-38C7-4F72-9E35-025D4389D2E8}"/>
              </a:ext>
            </a:extLst>
          </p:cNvPr>
          <p:cNvSpPr txBox="1"/>
          <p:nvPr/>
        </p:nvSpPr>
        <p:spPr>
          <a:xfrm>
            <a:off x="0" y="338571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j-lt"/>
              </a:rPr>
              <a:t>Ribozyme </a:t>
            </a:r>
            <a:r>
              <a:rPr lang="de-DE" b="1" dirty="0" err="1">
                <a:latin typeface="+mj-lt"/>
              </a:rPr>
              <a:t>function</a:t>
            </a:r>
            <a:r>
              <a:rPr lang="de-DE" b="1" dirty="0">
                <a:latin typeface="+mj-lt"/>
              </a:rPr>
              <a:t> in </a:t>
            </a:r>
            <a:r>
              <a:rPr lang="de-DE" b="1" dirty="0" err="1">
                <a:latin typeface="+mj-lt"/>
              </a:rPr>
              <a:t>the</a:t>
            </a:r>
            <a:r>
              <a:rPr lang="de-DE" b="1" dirty="0">
                <a:latin typeface="+mj-lt"/>
              </a:rPr>
              <a:t> </a:t>
            </a:r>
            <a:r>
              <a:rPr lang="de-DE" b="1" dirty="0" err="1">
                <a:latin typeface="+mj-lt"/>
              </a:rPr>
              <a:t>trap</a:t>
            </a:r>
            <a:r>
              <a:rPr lang="de-DE" b="1" dirty="0">
                <a:latin typeface="+mj-lt"/>
              </a:rPr>
              <a:t>:</a:t>
            </a:r>
          </a:p>
        </p:txBody>
      </p:sp>
      <p:pic>
        <p:nvPicPr>
          <p:cNvPr id="21" name="Grafik 20" descr="Ein Bild, das Bildschirm, Gebäude, sitzend, dunkel enthält.&#10;&#10;Automatisch generierte Beschreibung">
            <a:extLst>
              <a:ext uri="{FF2B5EF4-FFF2-40B4-BE49-F238E27FC236}">
                <a16:creationId xmlns:a16="http://schemas.microsoft.com/office/drawing/2014/main" id="{8D0CF4CD-2A36-4AED-B832-AF89E533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7" y="3755048"/>
            <a:ext cx="945397" cy="262223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BB3ECDD-E00F-48A8-BD8D-C885C72C6122}"/>
              </a:ext>
            </a:extLst>
          </p:cNvPr>
          <p:cNvSpPr txBox="1"/>
          <p:nvPr/>
        </p:nvSpPr>
        <p:spPr>
          <a:xfrm>
            <a:off x="41296" y="6605368"/>
            <a:ext cx="9102704" cy="25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0" indent="-215900" algn="ctr">
              <a:lnSpc>
                <a:spcPct val="107000"/>
              </a:lnSpc>
              <a:spcAft>
                <a:spcPts val="800"/>
              </a:spcAft>
              <a:tabLst>
                <a:tab pos="215900" algn="l"/>
              </a:tabLs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Matreux, </a:t>
            </a:r>
            <a:r>
              <a:rPr lang="en-US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LeVay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.., Scheu, Dingwell, Braun, Mutschler, Mast, 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 flows in rock cracks naturally optimize salt compositions for ribozymes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Nature Chemistry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(2021)</a:t>
            </a: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6318A2E-3E2E-4CEE-9873-80178F84D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59" y="3779779"/>
            <a:ext cx="3457787" cy="257026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B3CA8ED-EE1A-4D8F-88BC-7A328E14E3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32"/>
          <a:stretch/>
        </p:blipFill>
        <p:spPr>
          <a:xfrm>
            <a:off x="64586" y="669043"/>
            <a:ext cx="4035415" cy="261070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549BB33-D5DD-46F0-8A71-3FEC82DC61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40714" r="189" b="31199"/>
          <a:stretch/>
        </p:blipFill>
        <p:spPr>
          <a:xfrm>
            <a:off x="4100001" y="978035"/>
            <a:ext cx="5043998" cy="24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19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Berg, Vogel enthält.&#10;&#10;Automatisch generierte Beschreibung">
            <a:extLst>
              <a:ext uri="{FF2B5EF4-FFF2-40B4-BE49-F238E27FC236}">
                <a16:creationId xmlns:a16="http://schemas.microsoft.com/office/drawing/2014/main" id="{FF85807C-4679-4A6F-94E9-39B4D698C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4"/>
          <a:stretch/>
        </p:blipFill>
        <p:spPr>
          <a:xfrm>
            <a:off x="-28876" y="0"/>
            <a:ext cx="9172876" cy="6858000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BB830AC-F6B4-46E7-DBDE-49C4A6907772}"/>
              </a:ext>
            </a:extLst>
          </p:cNvPr>
          <p:cNvSpPr/>
          <p:nvPr/>
        </p:nvSpPr>
        <p:spPr>
          <a:xfrm>
            <a:off x="2569945" y="1536463"/>
            <a:ext cx="3965609" cy="948927"/>
          </a:xfrm>
          <a:prstGeom prst="roundRect">
            <a:avLst/>
          </a:prstGeom>
          <a:solidFill>
            <a:schemeClr val="bg1">
              <a:alpha val="5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1232B03-BE3A-E5C3-E8A7-B5CB57C89357}"/>
              </a:ext>
            </a:extLst>
          </p:cNvPr>
          <p:cNvSpPr txBox="1">
            <a:spLocks/>
          </p:cNvSpPr>
          <p:nvPr/>
        </p:nvSpPr>
        <p:spPr bwMode="auto">
          <a:xfrm>
            <a:off x="2656573" y="1510865"/>
            <a:ext cx="3792354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Emergence</a:t>
            </a:r>
            <a:r>
              <a:rPr lang="de-DE" sz="4000" b="1" dirty="0"/>
              <a:t> </a:t>
            </a:r>
            <a:r>
              <a:rPr lang="de-DE" sz="4000" b="1" dirty="0" err="1"/>
              <a:t>of</a:t>
            </a:r>
            <a:r>
              <a:rPr lang="de-DE" sz="4000" b="1" dirty="0"/>
              <a:t> </a:t>
            </a:r>
            <a:r>
              <a:rPr lang="de-DE" sz="4000" b="1" dirty="0" err="1"/>
              <a:t>life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2229076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6F693D8-88A5-7DC4-38D5-487359319FBC}"/>
              </a:ext>
            </a:extLst>
          </p:cNvPr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Apatite </a:t>
            </a:r>
            <a:r>
              <a:rPr lang="de-DE" sz="4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as</a:t>
            </a: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phosphorous</a:t>
            </a: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source?</a:t>
            </a:r>
            <a:endParaRPr lang="de-DE" sz="4400" b="0" strike="noStrike" spc="-1" dirty="0"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EA415B-D12B-CA3F-617A-1DE2EE4EE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4610" y="4112123"/>
            <a:ext cx="1714500" cy="20193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BE866DB-E29A-9B0C-568C-7824C6449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214" y="960845"/>
            <a:ext cx="6371429" cy="251428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E210932-A9CD-BC54-D148-031C80151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7517" y="3926385"/>
            <a:ext cx="1714500" cy="2390775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1B4668D-0AC6-09E1-4A85-AE7F1088AB27}"/>
              </a:ext>
            </a:extLst>
          </p:cNvPr>
          <p:cNvGrpSpPr/>
          <p:nvPr/>
        </p:nvGrpSpPr>
        <p:grpSpPr>
          <a:xfrm>
            <a:off x="5893062" y="4212248"/>
            <a:ext cx="1257300" cy="1819048"/>
            <a:chOff x="5689023" y="3926385"/>
            <a:chExt cx="1257300" cy="1819048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B41346C-6E66-52CB-0B72-D82402B79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89023" y="4688384"/>
              <a:ext cx="1257300" cy="86677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4BDA0D06-9D31-5D79-595A-00B5FBEA8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9023" y="3926385"/>
              <a:ext cx="1238095" cy="1819048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54ADB0-8EF6-ACBD-454B-A415D7BFD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" y="1143000"/>
            <a:ext cx="19716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775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6F693D8-88A5-7DC4-38D5-487359319FBC}"/>
              </a:ext>
            </a:extLst>
          </p:cNvPr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Apatite </a:t>
            </a:r>
            <a:r>
              <a:rPr lang="de-DE" sz="4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as</a:t>
            </a: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phosphorous</a:t>
            </a: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source?</a:t>
            </a:r>
            <a:endParaRPr lang="de-DE" sz="4400" b="0" strike="noStrike" spc="-1" dirty="0"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2B1998-259D-315B-1C98-6642C5071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32" y="2270302"/>
            <a:ext cx="6228571" cy="2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7372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6F693D8-88A5-7DC4-38D5-487359319FBC}"/>
              </a:ext>
            </a:extLst>
          </p:cNvPr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Apatite </a:t>
            </a:r>
            <a:r>
              <a:rPr lang="de-DE" sz="4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as</a:t>
            </a: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phosphorous</a:t>
            </a:r>
            <a:r>
              <a:rPr lang="de-DE" sz="4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source?</a:t>
            </a:r>
            <a:endParaRPr lang="de-DE" sz="4400" b="0" strike="noStrike" spc="-1" dirty="0">
              <a:latin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0975DE-A9B6-50A3-D1BE-3FEFA4327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11"/>
          <a:stretch/>
        </p:blipFill>
        <p:spPr>
          <a:xfrm>
            <a:off x="1863433" y="731160"/>
            <a:ext cx="5132013" cy="28962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B4266E8-55FE-F26F-48A8-17D9C2061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89" b="1222"/>
          <a:stretch/>
        </p:blipFill>
        <p:spPr>
          <a:xfrm>
            <a:off x="1863433" y="3627372"/>
            <a:ext cx="5132013" cy="28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77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hteck 25"/>
          <p:cNvSpPr/>
          <p:nvPr/>
        </p:nvSpPr>
        <p:spPr>
          <a:xfrm>
            <a:off x="0" y="-684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220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Demixing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complex</a:t>
            </a:r>
            <a:r>
              <a:rPr lang="de-DE" sz="4400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4400" spc="-1" dirty="0" err="1">
                <a:solidFill>
                  <a:srgbClr val="FFFFFF"/>
                </a:solidFill>
                <a:latin typeface="Calibri"/>
                <a:ea typeface="DejaVu Sans"/>
              </a:rPr>
              <a:t>soups</a:t>
            </a:r>
            <a:endParaRPr lang="de-DE" sz="4400" b="0" strike="noStrike" spc="-1" dirty="0">
              <a:latin typeface="Calibri"/>
            </a:endParaRPr>
          </a:p>
        </p:txBody>
      </p:sp>
      <p:sp>
        <p:nvSpPr>
          <p:cNvPr id="221" name="Titel 1"/>
          <p:cNvSpPr/>
          <p:nvPr/>
        </p:nvSpPr>
        <p:spPr>
          <a:xfrm>
            <a:off x="6394320" y="641160"/>
            <a:ext cx="2748960" cy="87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000" b="1" strike="noStrike" spc="-1">
                <a:solidFill>
                  <a:srgbClr val="FFFFFF"/>
                </a:solidFill>
                <a:latin typeface="Calibri"/>
                <a:ea typeface="DejaVu Sans"/>
              </a:rPr>
              <a:t>2. ..to enrich compounds from complex mixtures</a:t>
            </a:r>
            <a:endParaRPr lang="de-DE" sz="2000" b="0" strike="noStrike" spc="-1">
              <a:latin typeface="Calibri"/>
            </a:endParaRPr>
          </a:p>
        </p:txBody>
      </p:sp>
      <p:pic>
        <p:nvPicPr>
          <p:cNvPr id="222" name="Grafik 11"/>
          <p:cNvPicPr/>
          <p:nvPr/>
        </p:nvPicPr>
        <p:blipFill>
          <a:blip r:embed="rId2"/>
          <a:stretch/>
        </p:blipFill>
        <p:spPr>
          <a:xfrm>
            <a:off x="833760" y="891000"/>
            <a:ext cx="1970640" cy="3456360"/>
          </a:xfrm>
          <a:prstGeom prst="rect">
            <a:avLst/>
          </a:prstGeom>
          <a:ln w="0">
            <a:noFill/>
          </a:ln>
        </p:spPr>
      </p:pic>
      <p:grpSp>
        <p:nvGrpSpPr>
          <p:cNvPr id="223" name="Gruppieren 12"/>
          <p:cNvGrpSpPr/>
          <p:nvPr/>
        </p:nvGrpSpPr>
        <p:grpSpPr>
          <a:xfrm>
            <a:off x="55440" y="1405080"/>
            <a:ext cx="1065960" cy="2427840"/>
            <a:chOff x="55440" y="1405080"/>
            <a:chExt cx="1065960" cy="2427840"/>
          </a:xfrm>
        </p:grpSpPr>
        <p:sp>
          <p:nvSpPr>
            <p:cNvPr id="224" name="Rechteck 13"/>
            <p:cNvSpPr/>
            <p:nvPr/>
          </p:nvSpPr>
          <p:spPr>
            <a:xfrm>
              <a:off x="279720" y="1970280"/>
              <a:ext cx="249120" cy="180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  <p:pic>
          <p:nvPicPr>
            <p:cNvPr id="225" name="Grafik 14"/>
            <p:cNvPicPr/>
            <p:nvPr/>
          </p:nvPicPr>
          <p:blipFill>
            <a:blip r:embed="rId3"/>
            <a:stretch/>
          </p:blipFill>
          <p:spPr>
            <a:xfrm>
              <a:off x="55440" y="1405080"/>
              <a:ext cx="1065960" cy="24278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26" name="Grafik 16"/>
          <p:cNvPicPr/>
          <p:nvPr/>
        </p:nvPicPr>
        <p:blipFill>
          <a:blip r:embed="rId4"/>
          <a:stretch/>
        </p:blipFill>
        <p:spPr>
          <a:xfrm>
            <a:off x="1081080" y="1608120"/>
            <a:ext cx="1151640" cy="1732680"/>
          </a:xfrm>
          <a:prstGeom prst="rect">
            <a:avLst/>
          </a:prstGeom>
          <a:ln w="0">
            <a:noFill/>
          </a:ln>
        </p:spPr>
      </p:pic>
      <p:pic>
        <p:nvPicPr>
          <p:cNvPr id="227" name="Grafik 5"/>
          <p:cNvPicPr/>
          <p:nvPr/>
        </p:nvPicPr>
        <p:blipFill>
          <a:blip r:embed="rId5"/>
          <a:stretch/>
        </p:blipFill>
        <p:spPr>
          <a:xfrm>
            <a:off x="2260440" y="1576800"/>
            <a:ext cx="846720" cy="2161080"/>
          </a:xfrm>
          <a:prstGeom prst="rect">
            <a:avLst/>
          </a:prstGeom>
          <a:ln w="0">
            <a:noFill/>
          </a:ln>
        </p:spPr>
      </p:pic>
      <p:pic>
        <p:nvPicPr>
          <p:cNvPr id="228" name="Grafik 18"/>
          <p:cNvPicPr/>
          <p:nvPr/>
        </p:nvPicPr>
        <p:blipFill>
          <a:blip r:embed="rId6"/>
          <a:stretch/>
        </p:blipFill>
        <p:spPr>
          <a:xfrm>
            <a:off x="3252600" y="1405080"/>
            <a:ext cx="2143800" cy="2523600"/>
          </a:xfrm>
          <a:prstGeom prst="rect">
            <a:avLst/>
          </a:prstGeom>
          <a:ln w="0">
            <a:noFill/>
          </a:ln>
        </p:spPr>
      </p:pic>
      <p:grpSp>
        <p:nvGrpSpPr>
          <p:cNvPr id="229" name="Gruppieren 27"/>
          <p:cNvGrpSpPr/>
          <p:nvPr/>
        </p:nvGrpSpPr>
        <p:grpSpPr>
          <a:xfrm>
            <a:off x="4641120" y="1231200"/>
            <a:ext cx="2524680" cy="3080880"/>
            <a:chOff x="4641120" y="1231200"/>
            <a:chExt cx="2524680" cy="3080880"/>
          </a:xfrm>
        </p:grpSpPr>
        <p:sp>
          <p:nvSpPr>
            <p:cNvPr id="230" name="Pfeil: nach rechts 19"/>
            <p:cNvSpPr/>
            <p:nvPr/>
          </p:nvSpPr>
          <p:spPr>
            <a:xfrm>
              <a:off x="5014800" y="1491480"/>
              <a:ext cx="426240" cy="293040"/>
            </a:xfrm>
            <a:prstGeom prst="rightArrow">
              <a:avLst>
                <a:gd name="adj1" fmla="val 50000"/>
                <a:gd name="adj2" fmla="val 575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  <p:sp>
          <p:nvSpPr>
            <p:cNvPr id="231" name="Pfeil: nach rechts 22"/>
            <p:cNvSpPr/>
            <p:nvPr/>
          </p:nvSpPr>
          <p:spPr>
            <a:xfrm>
              <a:off x="4641120" y="2095920"/>
              <a:ext cx="799560" cy="293040"/>
            </a:xfrm>
            <a:prstGeom prst="rightArrow">
              <a:avLst>
                <a:gd name="adj1" fmla="val 50000"/>
                <a:gd name="adj2" fmla="val 575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  <p:sp>
          <p:nvSpPr>
            <p:cNvPr id="232" name="Pfeil: nach rechts 23"/>
            <p:cNvSpPr/>
            <p:nvPr/>
          </p:nvSpPr>
          <p:spPr>
            <a:xfrm>
              <a:off x="4641120" y="2854440"/>
              <a:ext cx="799560" cy="293040"/>
            </a:xfrm>
            <a:prstGeom prst="rightArrow">
              <a:avLst>
                <a:gd name="adj1" fmla="val 50000"/>
                <a:gd name="adj2" fmla="val 575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  <p:sp>
          <p:nvSpPr>
            <p:cNvPr id="233" name="Pfeil: nach rechts 24"/>
            <p:cNvSpPr/>
            <p:nvPr/>
          </p:nvSpPr>
          <p:spPr>
            <a:xfrm>
              <a:off x="5166000" y="3454200"/>
              <a:ext cx="274680" cy="293040"/>
            </a:xfrm>
            <a:prstGeom prst="rightArrow">
              <a:avLst>
                <a:gd name="adj1" fmla="val 50000"/>
                <a:gd name="adj2" fmla="val 575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  <p:pic>
          <p:nvPicPr>
            <p:cNvPr id="234" name="Grafik 21"/>
            <p:cNvPicPr/>
            <p:nvPr/>
          </p:nvPicPr>
          <p:blipFill>
            <a:blip r:embed="rId7"/>
            <a:stretch/>
          </p:blipFill>
          <p:spPr>
            <a:xfrm>
              <a:off x="5586480" y="1231200"/>
              <a:ext cx="1328040" cy="2701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5" name="Textfeld 26"/>
            <p:cNvSpPr/>
            <p:nvPr/>
          </p:nvSpPr>
          <p:spPr>
            <a:xfrm>
              <a:off x="5334840" y="3947760"/>
              <a:ext cx="183096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18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HPLC</a:t>
              </a:r>
              <a:endParaRPr lang="de-DE" sz="1800" b="0" strike="noStrike" spc="-1">
                <a:latin typeface="Calibri"/>
              </a:endParaRPr>
            </a:p>
          </p:txBody>
        </p:sp>
      </p:grpSp>
      <p:sp>
        <p:nvSpPr>
          <p:cNvPr id="236" name="Titel 1"/>
          <p:cNvSpPr/>
          <p:nvPr/>
        </p:nvSpPr>
        <p:spPr>
          <a:xfrm>
            <a:off x="6829560" y="1993680"/>
            <a:ext cx="2399040" cy="213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Thermophoresis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measurement</a:t>
            </a:r>
            <a:endParaRPr lang="de-DE" sz="2000" b="0" strike="noStrike" spc="-1" dirty="0">
              <a:latin typeface="Calibri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low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volume</a:t>
            </a:r>
            <a:endParaRPr lang="de-DE" sz="2000" b="0" strike="noStrike" spc="-1" dirty="0">
              <a:latin typeface="Calibri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low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conc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.</a:t>
            </a:r>
            <a:endParaRPr lang="de-DE" sz="2000" b="0" strike="noStrike" spc="-1" dirty="0">
              <a:latin typeface="Calibri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no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label</a:t>
            </a:r>
            <a:endParaRPr lang="de-DE" sz="2000" b="0" strike="noStrike" spc="-1" dirty="0">
              <a:solidFill>
                <a:srgbClr val="FFFFFF"/>
              </a:solidFill>
              <a:latin typeface="Calibri"/>
              <a:ea typeface="DejaVu Sans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2000" spc="-1" dirty="0">
                <a:solidFill>
                  <a:srgbClr val="FFFFFF"/>
                </a:solidFill>
                <a:latin typeface="Calibri"/>
                <a:ea typeface="DejaVu Sans"/>
              </a:rPr>
              <a:t>multiple compounds</a:t>
            </a:r>
            <a:endParaRPr lang="de-DE" sz="2000" b="0" strike="noStrike" spc="-1" dirty="0"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hteck 25"/>
          <p:cNvSpPr/>
          <p:nvPr/>
        </p:nvSpPr>
        <p:spPr>
          <a:xfrm>
            <a:off x="0" y="-684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238" name="Titel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The origins of life..</a:t>
            </a:r>
            <a:endParaRPr lang="de-DE" sz="4400" b="0" strike="noStrike" spc="-1">
              <a:latin typeface="Calibri"/>
            </a:endParaRPr>
          </a:p>
        </p:txBody>
      </p:sp>
      <p:sp>
        <p:nvSpPr>
          <p:cNvPr id="239" name="Rechteck 2"/>
          <p:cNvSpPr/>
          <p:nvPr/>
        </p:nvSpPr>
        <p:spPr>
          <a:xfrm>
            <a:off x="312480" y="-23040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240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Thermophoretic parameters</a:t>
            </a:r>
            <a:endParaRPr lang="de-DE" sz="4400" b="0" strike="noStrike" spc="-1">
              <a:latin typeface="Calibri"/>
            </a:endParaRPr>
          </a:p>
        </p:txBody>
      </p:sp>
      <p:grpSp>
        <p:nvGrpSpPr>
          <p:cNvPr id="241" name="Gruppieren 24"/>
          <p:cNvGrpSpPr/>
          <p:nvPr/>
        </p:nvGrpSpPr>
        <p:grpSpPr>
          <a:xfrm>
            <a:off x="668160" y="955080"/>
            <a:ext cx="1830600" cy="1655280"/>
            <a:chOff x="668160" y="955080"/>
            <a:chExt cx="1830600" cy="1655280"/>
          </a:xfrm>
        </p:grpSpPr>
        <p:pic>
          <p:nvPicPr>
            <p:cNvPr id="242" name="Grafik 4"/>
            <p:cNvPicPr/>
            <p:nvPr/>
          </p:nvPicPr>
          <p:blipFill>
            <a:blip r:embed="rId2"/>
            <a:stretch/>
          </p:blipFill>
          <p:spPr>
            <a:xfrm>
              <a:off x="668160" y="955080"/>
              <a:ext cx="183060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3" name="Textfeld 23"/>
            <p:cNvSpPr/>
            <p:nvPr/>
          </p:nvSpPr>
          <p:spPr>
            <a:xfrm>
              <a:off x="1069200" y="9669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2‘-CMP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44" name="Gruppieren 29"/>
          <p:cNvGrpSpPr/>
          <p:nvPr/>
        </p:nvGrpSpPr>
        <p:grpSpPr>
          <a:xfrm>
            <a:off x="5273640" y="1328040"/>
            <a:ext cx="1832040" cy="1655280"/>
            <a:chOff x="5273640" y="1328040"/>
            <a:chExt cx="1832040" cy="1655280"/>
          </a:xfrm>
        </p:grpSpPr>
        <p:pic>
          <p:nvPicPr>
            <p:cNvPr id="245" name="Grafik 18"/>
            <p:cNvPicPr/>
            <p:nvPr/>
          </p:nvPicPr>
          <p:blipFill>
            <a:blip r:embed="rId3"/>
            <a:stretch/>
          </p:blipFill>
          <p:spPr>
            <a:xfrm>
              <a:off x="5273640" y="132804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6" name="Textfeld 26"/>
            <p:cNvSpPr/>
            <p:nvPr/>
          </p:nvSpPr>
          <p:spPr>
            <a:xfrm>
              <a:off x="5649480" y="13395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3‘-CMP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47" name="Gruppieren 30"/>
          <p:cNvGrpSpPr/>
          <p:nvPr/>
        </p:nvGrpSpPr>
        <p:grpSpPr>
          <a:xfrm>
            <a:off x="7152120" y="1374120"/>
            <a:ext cx="1832040" cy="1662480"/>
            <a:chOff x="7152120" y="1374120"/>
            <a:chExt cx="1832040" cy="1662480"/>
          </a:xfrm>
        </p:grpSpPr>
        <p:pic>
          <p:nvPicPr>
            <p:cNvPr id="248" name="Grafik 20"/>
            <p:cNvPicPr/>
            <p:nvPr/>
          </p:nvPicPr>
          <p:blipFill>
            <a:blip r:embed="rId4"/>
            <a:stretch/>
          </p:blipFill>
          <p:spPr>
            <a:xfrm>
              <a:off x="7152120" y="138132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9" name="Textfeld 27"/>
            <p:cNvSpPr/>
            <p:nvPr/>
          </p:nvSpPr>
          <p:spPr>
            <a:xfrm>
              <a:off x="7570080" y="137412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5‘-CMP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50" name="Gruppieren 31"/>
          <p:cNvGrpSpPr/>
          <p:nvPr/>
        </p:nvGrpSpPr>
        <p:grpSpPr>
          <a:xfrm>
            <a:off x="668160" y="2676960"/>
            <a:ext cx="1832040" cy="1655280"/>
            <a:chOff x="668160" y="2676960"/>
            <a:chExt cx="1832040" cy="1655280"/>
          </a:xfrm>
        </p:grpSpPr>
        <p:pic>
          <p:nvPicPr>
            <p:cNvPr id="251" name="Grafik 22"/>
            <p:cNvPicPr/>
            <p:nvPr/>
          </p:nvPicPr>
          <p:blipFill>
            <a:blip r:embed="rId5"/>
            <a:stretch/>
          </p:blipFill>
          <p:spPr>
            <a:xfrm>
              <a:off x="668160" y="267696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2" name="Textfeld 28"/>
            <p:cNvSpPr/>
            <p:nvPr/>
          </p:nvSpPr>
          <p:spPr>
            <a:xfrm>
              <a:off x="1157040" y="270648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2‘3‘-AMP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53" name="Gruppieren 52"/>
          <p:cNvGrpSpPr/>
          <p:nvPr/>
        </p:nvGrpSpPr>
        <p:grpSpPr>
          <a:xfrm>
            <a:off x="5256720" y="3002760"/>
            <a:ext cx="1832040" cy="1655280"/>
            <a:chOff x="5256720" y="3002760"/>
            <a:chExt cx="1832040" cy="1655280"/>
          </a:xfrm>
        </p:grpSpPr>
        <p:pic>
          <p:nvPicPr>
            <p:cNvPr id="254" name="Grafik 33"/>
            <p:cNvPicPr/>
            <p:nvPr/>
          </p:nvPicPr>
          <p:blipFill>
            <a:blip r:embed="rId6"/>
            <a:stretch/>
          </p:blipFill>
          <p:spPr>
            <a:xfrm>
              <a:off x="5256720" y="300276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5" name="Textfeld 35"/>
            <p:cNvSpPr/>
            <p:nvPr/>
          </p:nvSpPr>
          <p:spPr>
            <a:xfrm>
              <a:off x="5661360" y="307512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2‘3‘-GMP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56" name="Gruppieren 53"/>
          <p:cNvGrpSpPr/>
          <p:nvPr/>
        </p:nvGrpSpPr>
        <p:grpSpPr>
          <a:xfrm>
            <a:off x="7189560" y="3075120"/>
            <a:ext cx="1832040" cy="1655280"/>
            <a:chOff x="7189560" y="3075120"/>
            <a:chExt cx="1832040" cy="1655280"/>
          </a:xfrm>
        </p:grpSpPr>
        <p:pic>
          <p:nvPicPr>
            <p:cNvPr id="257" name="Grafik 39"/>
            <p:cNvPicPr/>
            <p:nvPr/>
          </p:nvPicPr>
          <p:blipFill>
            <a:blip r:embed="rId7"/>
            <a:stretch/>
          </p:blipFill>
          <p:spPr>
            <a:xfrm>
              <a:off x="7189560" y="307512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8" name="Textfeld 40"/>
            <p:cNvSpPr/>
            <p:nvPr/>
          </p:nvSpPr>
          <p:spPr>
            <a:xfrm>
              <a:off x="7601760" y="307512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2‘3‘-UMP</a:t>
              </a:r>
              <a:endParaRPr lang="de-DE" sz="1000" b="0" strike="noStrike" spc="-1">
                <a:latin typeface="Calibri"/>
              </a:endParaRPr>
            </a:p>
          </p:txBody>
        </p:sp>
      </p:grpSp>
      <p:sp>
        <p:nvSpPr>
          <p:cNvPr id="259" name="Textfeld 42"/>
          <p:cNvSpPr/>
          <p:nvPr/>
        </p:nvSpPr>
        <p:spPr>
          <a:xfrm>
            <a:off x="4056480" y="911880"/>
            <a:ext cx="10299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position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260" name="Gruppieren 54"/>
          <p:cNvGrpSpPr/>
          <p:nvPr/>
        </p:nvGrpSpPr>
        <p:grpSpPr>
          <a:xfrm>
            <a:off x="3371040" y="4728960"/>
            <a:ext cx="1832040" cy="1655280"/>
            <a:chOff x="3371040" y="4728960"/>
            <a:chExt cx="1832040" cy="1655280"/>
          </a:xfrm>
        </p:grpSpPr>
        <p:pic>
          <p:nvPicPr>
            <p:cNvPr id="261" name="Grafik 44"/>
            <p:cNvPicPr/>
            <p:nvPr/>
          </p:nvPicPr>
          <p:blipFill>
            <a:blip r:embed="rId8"/>
            <a:stretch/>
          </p:blipFill>
          <p:spPr>
            <a:xfrm>
              <a:off x="3371040" y="472896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2" name="Textfeld 45"/>
            <p:cNvSpPr/>
            <p:nvPr/>
          </p:nvSpPr>
          <p:spPr>
            <a:xfrm>
              <a:off x="3759120" y="47289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Adenine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63" name="Gruppieren 56"/>
          <p:cNvGrpSpPr/>
          <p:nvPr/>
        </p:nvGrpSpPr>
        <p:grpSpPr>
          <a:xfrm>
            <a:off x="7247880" y="4728960"/>
            <a:ext cx="1832040" cy="1695240"/>
            <a:chOff x="7247880" y="4728960"/>
            <a:chExt cx="1832040" cy="1695240"/>
          </a:xfrm>
        </p:grpSpPr>
        <p:pic>
          <p:nvPicPr>
            <p:cNvPr id="264" name="Grafik 49"/>
            <p:cNvPicPr/>
            <p:nvPr/>
          </p:nvPicPr>
          <p:blipFill>
            <a:blip r:embed="rId9"/>
            <a:stretch/>
          </p:blipFill>
          <p:spPr>
            <a:xfrm>
              <a:off x="7247880" y="476892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5" name="Textfeld 50"/>
            <p:cNvSpPr/>
            <p:nvPr/>
          </p:nvSpPr>
          <p:spPr>
            <a:xfrm>
              <a:off x="7602120" y="47289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Guanine</a:t>
              </a:r>
              <a:endParaRPr lang="de-DE" sz="1000" b="0" strike="noStrike" spc="-1">
                <a:latin typeface="Calibri"/>
              </a:endParaRPr>
            </a:p>
          </p:txBody>
        </p:sp>
      </p:grpSp>
      <p:grpSp>
        <p:nvGrpSpPr>
          <p:cNvPr id="266" name="Gruppieren 55"/>
          <p:cNvGrpSpPr/>
          <p:nvPr/>
        </p:nvGrpSpPr>
        <p:grpSpPr>
          <a:xfrm>
            <a:off x="5256720" y="4696560"/>
            <a:ext cx="1832040" cy="1655280"/>
            <a:chOff x="5256720" y="4696560"/>
            <a:chExt cx="1832040" cy="1655280"/>
          </a:xfrm>
        </p:grpSpPr>
        <p:pic>
          <p:nvPicPr>
            <p:cNvPr id="267" name="Grafik 47"/>
            <p:cNvPicPr/>
            <p:nvPr/>
          </p:nvPicPr>
          <p:blipFill>
            <a:blip r:embed="rId10"/>
            <a:stretch/>
          </p:blipFill>
          <p:spPr>
            <a:xfrm>
              <a:off x="5256720" y="4696560"/>
              <a:ext cx="1832040" cy="1655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8" name="Textfeld 51"/>
            <p:cNvSpPr/>
            <p:nvPr/>
          </p:nvSpPr>
          <p:spPr>
            <a:xfrm>
              <a:off x="5647320" y="4696560"/>
              <a:ext cx="112464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0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Cytosine</a:t>
              </a:r>
              <a:endParaRPr lang="de-DE" sz="1000" b="0" strike="noStrike" spc="-1">
                <a:latin typeface="Calibri"/>
              </a:endParaRPr>
            </a:p>
          </p:txBody>
        </p:sp>
      </p:grpSp>
      <p:sp>
        <p:nvSpPr>
          <p:cNvPr id="269" name="Textfeld 57"/>
          <p:cNvSpPr/>
          <p:nvPr/>
        </p:nvSpPr>
        <p:spPr>
          <a:xfrm>
            <a:off x="293400" y="4449240"/>
            <a:ext cx="3269520" cy="228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And many more: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Bases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A,G,C,G,U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P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2‘-, 3‘-, 5‘-, 2‘3‘-, 3‘5‘-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Solvent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water, formamide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pH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3 – 11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AAs</a:t>
            </a: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: His, Asn, Ser, Gln, Arg, Asp, Glu, Thr, Ala, Pro, Cys, Lys, Tyr, Arg, Val, Ile, Leu, Phe</a:t>
            </a:r>
            <a:endParaRPr lang="de-DE" sz="1600" b="0" strike="noStrike" spc="-1">
              <a:latin typeface="Calibri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2-AO, 2-AT, 2-AI</a:t>
            </a:r>
            <a:endParaRPr lang="de-DE" sz="1600" b="0" strike="noStrike" spc="-1">
              <a:latin typeface="Calibri"/>
            </a:endParaRPr>
          </a:p>
        </p:txBody>
      </p:sp>
      <p:pic>
        <p:nvPicPr>
          <p:cNvPr id="270" name="Grafik 59"/>
          <p:cNvPicPr/>
          <p:nvPr/>
        </p:nvPicPr>
        <p:blipFill>
          <a:blip r:embed="rId11"/>
          <a:stretch/>
        </p:blipFill>
        <p:spPr>
          <a:xfrm>
            <a:off x="3252600" y="1405080"/>
            <a:ext cx="2143800" cy="2523600"/>
          </a:xfrm>
          <a:prstGeom prst="rect">
            <a:avLst/>
          </a:prstGeom>
          <a:ln w="0">
            <a:noFill/>
          </a:ln>
        </p:spPr>
      </p:pic>
      <p:sp>
        <p:nvSpPr>
          <p:cNvPr id="271" name="Textfeld 3"/>
          <p:cNvSpPr/>
          <p:nvPr/>
        </p:nvSpPr>
        <p:spPr>
          <a:xfrm>
            <a:off x="-2862360" y="1858680"/>
            <a:ext cx="161676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Make it vertical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2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2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2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2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hteck 25"/>
          <p:cNvSpPr/>
          <p:nvPr/>
        </p:nvSpPr>
        <p:spPr>
          <a:xfrm>
            <a:off x="0" y="0"/>
            <a:ext cx="9143280" cy="68572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en-DE"/>
          </a:p>
        </p:txBody>
      </p:sp>
      <p:grpSp>
        <p:nvGrpSpPr>
          <p:cNvPr id="273" name="Gruppieren 27"/>
          <p:cNvGrpSpPr/>
          <p:nvPr/>
        </p:nvGrpSpPr>
        <p:grpSpPr>
          <a:xfrm>
            <a:off x="77760" y="3881880"/>
            <a:ext cx="3638880" cy="2922480"/>
            <a:chOff x="77760" y="3881880"/>
            <a:chExt cx="3638880" cy="2922480"/>
          </a:xfrm>
        </p:grpSpPr>
        <p:pic>
          <p:nvPicPr>
            <p:cNvPr id="274" name="Grafik 54"/>
            <p:cNvPicPr/>
            <p:nvPr/>
          </p:nvPicPr>
          <p:blipFill>
            <a:blip r:embed="rId3"/>
            <a:stretch/>
          </p:blipFill>
          <p:spPr>
            <a:xfrm>
              <a:off x="77760" y="3897000"/>
              <a:ext cx="2048400" cy="2603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5" name="Textfeld 52"/>
            <p:cNvSpPr/>
            <p:nvPr/>
          </p:nvSpPr>
          <p:spPr>
            <a:xfrm>
              <a:off x="469800" y="6440040"/>
              <a:ext cx="68796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top</a:t>
              </a:r>
              <a:endParaRPr lang="de-DE" sz="1800" b="0" strike="noStrike" spc="-1">
                <a:latin typeface="Calibri"/>
              </a:endParaRPr>
            </a:p>
          </p:txBody>
        </p:sp>
        <p:sp>
          <p:nvSpPr>
            <p:cNvPr id="276" name="Textfeld 53"/>
            <p:cNvSpPr/>
            <p:nvPr/>
          </p:nvSpPr>
          <p:spPr>
            <a:xfrm>
              <a:off x="1465200" y="6419160"/>
              <a:ext cx="99540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bottom</a:t>
              </a:r>
              <a:endParaRPr lang="de-DE" sz="1800" b="0" strike="noStrike" spc="-1">
                <a:latin typeface="Calibri"/>
              </a:endParaRPr>
            </a:p>
          </p:txBody>
        </p:sp>
        <p:pic>
          <p:nvPicPr>
            <p:cNvPr id="277" name="Grafik 5"/>
            <p:cNvPicPr/>
            <p:nvPr/>
          </p:nvPicPr>
          <p:blipFill>
            <a:blip r:embed="rId4"/>
            <a:stretch/>
          </p:blipFill>
          <p:spPr>
            <a:xfrm>
              <a:off x="2584800" y="3881880"/>
              <a:ext cx="1086840" cy="749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8" name="Pfeil: nach rechts 7"/>
            <p:cNvSpPr/>
            <p:nvPr/>
          </p:nvSpPr>
          <p:spPr>
            <a:xfrm rot="10800000">
              <a:off x="2203560" y="3999240"/>
              <a:ext cx="318960" cy="19728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  <p:pic>
          <p:nvPicPr>
            <p:cNvPr id="279" name="Grafik 18"/>
            <p:cNvPicPr/>
            <p:nvPr/>
          </p:nvPicPr>
          <p:blipFill>
            <a:blip r:embed="rId5"/>
            <a:stretch/>
          </p:blipFill>
          <p:spPr>
            <a:xfrm>
              <a:off x="2539800" y="4713120"/>
              <a:ext cx="1176840" cy="681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0" name="Pfeil: nach rechts 33"/>
            <p:cNvSpPr/>
            <p:nvPr/>
          </p:nvSpPr>
          <p:spPr>
            <a:xfrm rot="12508800">
              <a:off x="2107080" y="4718520"/>
              <a:ext cx="399960" cy="1645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  <p:pic>
          <p:nvPicPr>
            <p:cNvPr id="281" name="Grafik 22"/>
            <p:cNvPicPr/>
            <p:nvPr/>
          </p:nvPicPr>
          <p:blipFill>
            <a:blip r:embed="rId6"/>
            <a:stretch/>
          </p:blipFill>
          <p:spPr>
            <a:xfrm>
              <a:off x="2522520" y="5556600"/>
              <a:ext cx="1194120" cy="702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2" name="Pfeil: nach rechts 37"/>
            <p:cNvSpPr/>
            <p:nvPr/>
          </p:nvSpPr>
          <p:spPr>
            <a:xfrm rot="13509600">
              <a:off x="1953720" y="5466960"/>
              <a:ext cx="510120" cy="1645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E4A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</p:grpSp>
      <p:sp>
        <p:nvSpPr>
          <p:cNvPr id="283" name="Titel 1"/>
          <p:cNvSpPr/>
          <p:nvPr/>
        </p:nvSpPr>
        <p:spPr>
          <a:xfrm>
            <a:off x="0" y="0"/>
            <a:ext cx="885888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0" strike="noStrike" spc="-1">
                <a:solidFill>
                  <a:srgbClr val="FFFFFF"/>
                </a:solidFill>
                <a:latin typeface="Calibri"/>
                <a:ea typeface="DejaVu Sans"/>
              </a:rPr>
              <a:t>Selective concentration</a:t>
            </a:r>
            <a:endParaRPr lang="de-DE" sz="4400" b="0" strike="noStrike" spc="-1">
              <a:latin typeface="Calibri"/>
            </a:endParaRPr>
          </a:p>
        </p:txBody>
      </p:sp>
      <p:sp>
        <p:nvSpPr>
          <p:cNvPr id="284" name="Textfeld 23"/>
          <p:cNvSpPr/>
          <p:nvPr/>
        </p:nvSpPr>
        <p:spPr>
          <a:xfrm>
            <a:off x="657720" y="697320"/>
            <a:ext cx="26262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AMP (% enrichment):</a:t>
            </a:r>
            <a:endParaRPr lang="de-DE" sz="1800" b="0" strike="noStrike" spc="-1">
              <a:latin typeface="Calibri"/>
            </a:endParaRPr>
          </a:p>
        </p:txBody>
      </p:sp>
      <p:grpSp>
        <p:nvGrpSpPr>
          <p:cNvPr id="285" name="Gruppieren 12"/>
          <p:cNvGrpSpPr/>
          <p:nvPr/>
        </p:nvGrpSpPr>
        <p:grpSpPr>
          <a:xfrm>
            <a:off x="531360" y="1098000"/>
            <a:ext cx="2466000" cy="2223360"/>
            <a:chOff x="531360" y="1098000"/>
            <a:chExt cx="2466000" cy="2223360"/>
          </a:xfrm>
        </p:grpSpPr>
        <p:pic>
          <p:nvPicPr>
            <p:cNvPr id="286" name="Grafik 6"/>
            <p:cNvPicPr/>
            <p:nvPr/>
          </p:nvPicPr>
          <p:blipFill>
            <a:blip r:embed="rId7"/>
            <a:srcRect l="6477"/>
            <a:stretch/>
          </p:blipFill>
          <p:spPr>
            <a:xfrm>
              <a:off x="630000" y="1098000"/>
              <a:ext cx="2367360" cy="2223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7" name="Rechteck 11"/>
            <p:cNvSpPr/>
            <p:nvPr/>
          </p:nvSpPr>
          <p:spPr>
            <a:xfrm>
              <a:off x="531360" y="2047680"/>
              <a:ext cx="147600" cy="21024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  <a:round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</p:grpSp>
      <p:sp>
        <p:nvSpPr>
          <p:cNvPr id="288" name="Textfeld 4"/>
          <p:cNvSpPr/>
          <p:nvPr/>
        </p:nvSpPr>
        <p:spPr>
          <a:xfrm>
            <a:off x="1364400" y="3416760"/>
            <a:ext cx="153144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A6A6A6"/>
                </a:solidFill>
                <a:latin typeface="Arial"/>
                <a:ea typeface="DejaVu Sans"/>
              </a:rPr>
              <a:t>±4%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89" name="Textfeld 24"/>
          <p:cNvSpPr/>
          <p:nvPr/>
        </p:nvSpPr>
        <p:spPr>
          <a:xfrm>
            <a:off x="605520" y="3413520"/>
            <a:ext cx="9226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A6A6A6"/>
                </a:solidFill>
                <a:latin typeface="Arial"/>
                <a:ea typeface="DejaVu Sans"/>
              </a:rPr>
              <a:t>±10%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290" name="Gerader Verbinder 13"/>
          <p:cNvSpPr/>
          <p:nvPr/>
        </p:nvSpPr>
        <p:spPr>
          <a:xfrm>
            <a:off x="928080" y="3412440"/>
            <a:ext cx="303840" cy="360"/>
          </a:xfrm>
          <a:prstGeom prst="line">
            <a:avLst/>
          </a:prstGeom>
          <a:ln w="19050">
            <a:solidFill>
              <a:srgbClr val="B4B4B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291" name="Gerader Verbinder 26"/>
          <p:cNvSpPr/>
          <p:nvPr/>
        </p:nvSpPr>
        <p:spPr>
          <a:xfrm>
            <a:off x="1317600" y="3412440"/>
            <a:ext cx="1625400" cy="360"/>
          </a:xfrm>
          <a:prstGeom prst="line">
            <a:avLst/>
          </a:prstGeom>
          <a:ln w="19050">
            <a:solidFill>
              <a:srgbClr val="B4B4B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DE"/>
          </a:p>
        </p:txBody>
      </p:sp>
      <p:grpSp>
        <p:nvGrpSpPr>
          <p:cNvPr id="292" name="Gruppieren 32"/>
          <p:cNvGrpSpPr/>
          <p:nvPr/>
        </p:nvGrpSpPr>
        <p:grpSpPr>
          <a:xfrm>
            <a:off x="4026240" y="690120"/>
            <a:ext cx="4975920" cy="6191280"/>
            <a:chOff x="4026240" y="690120"/>
            <a:chExt cx="4975920" cy="6191280"/>
          </a:xfrm>
        </p:grpSpPr>
        <p:sp>
          <p:nvSpPr>
            <p:cNvPr id="293" name="Textfeld 17"/>
            <p:cNvSpPr/>
            <p:nvPr/>
          </p:nvSpPr>
          <p:spPr>
            <a:xfrm>
              <a:off x="4206600" y="690120"/>
              <a:ext cx="262620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de-DE" sz="1800" b="1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AAs (% enrichment):</a:t>
              </a:r>
              <a:endParaRPr lang="de-DE" sz="1800" b="0" strike="noStrike" spc="-1">
                <a:latin typeface="Calibri"/>
              </a:endParaRPr>
            </a:p>
          </p:txBody>
        </p:sp>
        <p:pic>
          <p:nvPicPr>
            <p:cNvPr id="294" name="Grafik 31"/>
            <p:cNvPicPr/>
            <p:nvPr/>
          </p:nvPicPr>
          <p:blipFill>
            <a:blip r:embed="rId8"/>
            <a:stretch/>
          </p:blipFill>
          <p:spPr>
            <a:xfrm>
              <a:off x="4026240" y="1004040"/>
              <a:ext cx="4975920" cy="5877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95" name="Gerader Verbinder 36"/>
          <p:cNvSpPr/>
          <p:nvPr/>
        </p:nvSpPr>
        <p:spPr>
          <a:xfrm>
            <a:off x="3899880" y="803520"/>
            <a:ext cx="360" cy="610272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296" name="Gerader Verbinder 38"/>
          <p:cNvSpPr/>
          <p:nvPr/>
        </p:nvSpPr>
        <p:spPr>
          <a:xfrm flipH="1">
            <a:off x="-11160" y="3827160"/>
            <a:ext cx="3911040" cy="36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DE"/>
          </a:p>
        </p:txBody>
      </p:sp>
      <p:sp>
        <p:nvSpPr>
          <p:cNvPr id="297" name="Textfeld 51"/>
          <p:cNvSpPr/>
          <p:nvPr/>
        </p:nvSpPr>
        <p:spPr>
          <a:xfrm>
            <a:off x="928080" y="3943080"/>
            <a:ext cx="10731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Δ</a:t>
            </a:r>
            <a:r>
              <a:rPr lang="de-DE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T: 22K</a:t>
            </a:r>
            <a:endParaRPr lang="de-DE" sz="1800" b="0" strike="noStrike" spc="-1"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>
            <a:extLst>
              <a:ext uri="{FF2B5EF4-FFF2-40B4-BE49-F238E27FC236}">
                <a16:creationId xmlns:a16="http://schemas.microsoft.com/office/drawing/2014/main" id="{E8F37B22-230E-81E6-C664-079C0B02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21" y="522927"/>
            <a:ext cx="2489143" cy="28621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id="{86915307-7AB8-4AFF-922C-42BD9FD58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00" y="834417"/>
            <a:ext cx="1715514" cy="27034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AF60931-DA0E-E3EA-758F-E5A5AD16FD51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Networks (Model)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id="{FA5AF985-EF3A-32A4-3C43-A39B01D65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523" y="731163"/>
            <a:ext cx="2473735" cy="26518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rafik 9">
            <a:extLst>
              <a:ext uri="{FF2B5EF4-FFF2-40B4-BE49-F238E27FC236}">
                <a16:creationId xmlns:a16="http://schemas.microsoft.com/office/drawing/2014/main" id="{0CDDC946-6E60-720B-26A0-DE656EA2F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564" y="3674498"/>
            <a:ext cx="2884035" cy="28918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Grafik 10">
            <a:extLst>
              <a:ext uri="{FF2B5EF4-FFF2-40B4-BE49-F238E27FC236}">
                <a16:creationId xmlns:a16="http://schemas.microsoft.com/office/drawing/2014/main" id="{F95728C6-EEA5-18FA-EDD3-975CB7EDC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546" y="3674498"/>
            <a:ext cx="2499805" cy="283515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174BF61-788A-D0A5-3A95-A693A68CB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34" y="949375"/>
            <a:ext cx="2238094" cy="25619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D737AA-D6BB-CC64-7F6B-A6E37D303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925" y="905182"/>
            <a:ext cx="3833704" cy="25619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F61218A-B9EA-64CC-2970-793118697CC6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Networks (Experiment)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BED411A8-A91E-FD4A-A2F7-2B255AE98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959" y="3809353"/>
            <a:ext cx="3959635" cy="27579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AF2181AA-845A-399E-6DF3-10148FC50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960" y="3729499"/>
            <a:ext cx="1704633" cy="30647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889C316-3FA4-99F6-FA43-91869D380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13" y="3503066"/>
            <a:ext cx="4295988" cy="29877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4DEC1E-DA49-5EB9-8B8A-DFAD83576C01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Boosting reactions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C086A1-0C4D-5E08-2888-791997244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0" y="958126"/>
            <a:ext cx="4333332" cy="13904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D2CCD79-3EE0-084A-B18C-BD9E32493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30" y="3224146"/>
            <a:ext cx="4352379" cy="32666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EB8C236-D507-EBC1-877A-850ABC4A7C50}"/>
              </a:ext>
            </a:extLst>
          </p:cNvPr>
          <p:cNvSpPr/>
          <p:nvPr/>
        </p:nvSpPr>
        <p:spPr>
          <a:xfrm>
            <a:off x="118917" y="2497061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Calibration @ equilibrium: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0D2FEC-4979-0F85-27EB-545FB935A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522" y="1297817"/>
            <a:ext cx="4045305" cy="21015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801A5A0-FCFC-43E4-979D-DC08CFDFD279}"/>
              </a:ext>
            </a:extLst>
          </p:cNvPr>
          <p:cNvSpPr/>
          <p:nvPr/>
        </p:nvSpPr>
        <p:spPr>
          <a:xfrm>
            <a:off x="4792452" y="685205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 model: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1959529-7A93-EF08-6C80-C1943B675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514" y="3501847"/>
            <a:ext cx="4295988" cy="29889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080CAB-B844-FC4B-6782-A4F69330C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3688" y="958126"/>
            <a:ext cx="3199560" cy="2988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F65DE-850E-7346-7402-8A55F68C17B0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Boosting reactions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B7E9EC-1461-2DF2-A7CF-FA4A98F1A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30" y="958126"/>
            <a:ext cx="4333332" cy="13904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F8FCA8F-D791-6B30-1F9D-CF724A48A17A}"/>
              </a:ext>
            </a:extLst>
          </p:cNvPr>
          <p:cNvSpPr/>
          <p:nvPr/>
        </p:nvSpPr>
        <p:spPr>
          <a:xfrm>
            <a:off x="118917" y="2497061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Calibration @ equilibrium: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641F1892-6DC5-8887-10C6-8EAE6AC0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22" y="1297817"/>
            <a:ext cx="4045305" cy="21015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E7FF3F0-E510-0AFD-8C40-75E5A9FC7BC9}"/>
              </a:ext>
            </a:extLst>
          </p:cNvPr>
          <p:cNvSpPr/>
          <p:nvPr/>
        </p:nvSpPr>
        <p:spPr>
          <a:xfrm>
            <a:off x="4792452" y="685205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 model: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EE93E737-4AE2-7A55-5ED2-08129D69C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0" y="3224146"/>
            <a:ext cx="4352379" cy="32666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6826243D-1868-FD47-27C1-B3199AB93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362" y="3747485"/>
            <a:ext cx="4533814" cy="30103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Himmel, draußen, Natur, Wasser enthält.&#10;&#10;Automatisch generierte Beschreibung">
            <a:extLst>
              <a:ext uri="{FF2B5EF4-FFF2-40B4-BE49-F238E27FC236}">
                <a16:creationId xmlns:a16="http://schemas.microsoft.com/office/drawing/2014/main" id="{C93F5954-CDF5-4C61-9C3A-51FD63228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28241" r="5636"/>
          <a:stretch/>
        </p:blipFill>
        <p:spPr>
          <a:xfrm flipH="1">
            <a:off x="-33690" y="0"/>
            <a:ext cx="9172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642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F9D92-8AFF-B06E-4E01-DC825E8B9707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Boosting reactions</a:t>
            </a:r>
            <a:endParaRPr lang="de-DE" sz="44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52D9AB-332B-238A-71BD-B562969B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30" y="958126"/>
            <a:ext cx="4333332" cy="13904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76CD5F4-6898-C3A8-9049-59E3E823E928}"/>
              </a:ext>
            </a:extLst>
          </p:cNvPr>
          <p:cNvSpPr/>
          <p:nvPr/>
        </p:nvSpPr>
        <p:spPr>
          <a:xfrm>
            <a:off x="118917" y="2497061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1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Experiment in single chamber:</a:t>
            </a:r>
            <a:endParaRPr lang="de-DE" sz="2200" b="1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C0CE9519-BD38-9920-24D9-901C505E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22" y="1297817"/>
            <a:ext cx="4045305" cy="21015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8C3AA53-9265-EEAA-A752-523B029EBC1C}"/>
              </a:ext>
            </a:extLst>
          </p:cNvPr>
          <p:cNvSpPr/>
          <p:nvPr/>
        </p:nvSpPr>
        <p:spPr>
          <a:xfrm>
            <a:off x="4792452" y="685205"/>
            <a:ext cx="4429435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1200" cap="none" spc="-1" baseline="0">
                <a:solidFill>
                  <a:srgbClr val="FFFFFF"/>
                </a:solidFill>
                <a:uFillTx/>
                <a:latin typeface="Calibri"/>
                <a:ea typeface="DejaVu Sans"/>
              </a:rPr>
              <a:t>Network model:</a:t>
            </a:r>
            <a:endParaRPr lang="de-DE" sz="2200" b="0" i="0" u="none" strike="noStrike" kern="1200" cap="none" spc="-1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3058AB6D-B96A-1B98-F6B8-E78B28564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57" y="3271768"/>
            <a:ext cx="4247616" cy="32190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D3D8A7DF-EC00-2CDC-BA87-CDB61BB2E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362" y="3747485"/>
            <a:ext cx="4533814" cy="30103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B457D72-CB8F-181F-45E6-BB12C40EB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" y="0"/>
            <a:ext cx="9123181" cy="2240280"/>
          </a:xfrm>
          <a:prstGeom prst="rect">
            <a:avLst/>
          </a:prstGeom>
        </p:spPr>
      </p:pic>
      <p:sp>
        <p:nvSpPr>
          <p:cNvPr id="9" name="Textfeld 4">
            <a:extLst>
              <a:ext uri="{FF2B5EF4-FFF2-40B4-BE49-F238E27FC236}">
                <a16:creationId xmlns:a16="http://schemas.microsoft.com/office/drawing/2014/main" id="{33016BEC-AA84-5EF4-F5A5-C46CE707F5FC}"/>
              </a:ext>
            </a:extLst>
          </p:cNvPr>
          <p:cNvSpPr txBox="1"/>
          <p:nvPr/>
        </p:nvSpPr>
        <p:spPr>
          <a:xfrm>
            <a:off x="658367" y="2737396"/>
            <a:ext cx="7644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bg1"/>
                </a:solidFill>
              </a:rPr>
              <a:t>At </a:t>
            </a:r>
            <a:r>
              <a:rPr lang="en-US" b="1" dirty="0">
                <a:solidFill>
                  <a:schemeClr val="bg1"/>
                </a:solidFill>
              </a:rPr>
              <a:t>July 19th-20th</a:t>
            </a:r>
            <a:r>
              <a:rPr lang="en-US" dirty="0">
                <a:solidFill>
                  <a:schemeClr val="bg1"/>
                </a:solidFill>
              </a:rPr>
              <a:t>, the Molecular Origins of Life Munich conference addresses one of the most fundamental questions of science: How could life originate?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With 24 talks by renowned scientists accompanied by panel discussions and poster sessions, this international conference brings together scientists from a wide range of disciplines, namely: astronomy, bio-/chemistry, bio-/physics, geosciences and theoretical chemistry and physics.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Website: </a:t>
            </a:r>
            <a:r>
              <a:rPr lang="en-US" b="1" dirty="0">
                <a:solidFill>
                  <a:schemeClr val="bg1"/>
                </a:solidFill>
              </a:rPr>
              <a:t>www.lmu.de/mom2024</a:t>
            </a:r>
          </a:p>
        </p:txBody>
      </p:sp>
    </p:spTree>
    <p:extLst>
      <p:ext uri="{BB962C8B-B14F-4D97-AF65-F5344CB8AC3E}">
        <p14:creationId xmlns:p14="http://schemas.microsoft.com/office/powerpoint/2010/main" val="141328112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el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4400" b="0" strike="noStrike" spc="-1">
                <a:solidFill>
                  <a:srgbClr val="000000"/>
                </a:solidFill>
                <a:latin typeface="Calibri Light"/>
              </a:rPr>
              <a:t>How to do these simulations?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53952A-CF13-FADB-14F2-D23ECD80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15" y="1690200"/>
            <a:ext cx="5624403" cy="30293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4AEA11-CE58-3A77-7D91-B73B06F2D06F}"/>
              </a:ext>
            </a:extLst>
          </p:cNvPr>
          <p:cNvSpPr txBox="1"/>
          <p:nvPr/>
        </p:nvSpPr>
        <p:spPr>
          <a:xfrm>
            <a:off x="1644415" y="4803913"/>
            <a:ext cx="56244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Trial </a:t>
            </a:r>
            <a:r>
              <a:rPr lang="de-DE" dirty="0" err="1"/>
              <a:t>available</a:t>
            </a:r>
            <a:r>
              <a:rPr lang="de-DE" dirty="0"/>
              <a:t> via </a:t>
            </a:r>
            <a:r>
              <a:rPr lang="de-DE" dirty="0">
                <a:hlinkClick r:id="rId3"/>
              </a:rPr>
              <a:t>www.comsol.com/contact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-&gt;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f. 1 </a:t>
            </a:r>
            <a:r>
              <a:rPr lang="de-DE" dirty="0" err="1"/>
              <a:t>month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licences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Permanent </a:t>
            </a:r>
            <a:r>
              <a:rPr lang="de-DE" dirty="0" err="1"/>
              <a:t>licences</a:t>
            </a:r>
            <a:r>
              <a:rPr lang="de-DE" dirty="0"/>
              <a:t> ~ 5k - 10k€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Interface </a:t>
            </a:r>
            <a:r>
              <a:rPr lang="de-DE" dirty="0" err="1"/>
              <a:t>with</a:t>
            </a:r>
            <a:r>
              <a:rPr lang="de-DE" dirty="0"/>
              <a:t> 3D </a:t>
            </a:r>
            <a:r>
              <a:rPr lang="de-DE" dirty="0" err="1"/>
              <a:t>cad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 (e.g. Inventor)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27">
            <a:extLst>
              <a:ext uri="{FF2B5EF4-FFF2-40B4-BE49-F238E27FC236}">
                <a16:creationId xmlns:a16="http://schemas.microsoft.com/office/drawing/2014/main" id="{E3E9EE44-509D-3D3F-2530-40A513DA499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0: Check out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user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interface</a:t>
            </a:r>
            <a:endParaRPr lang="de-DE" sz="3000" b="0" strike="noStrike" spc="-1" dirty="0"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C2EEBB-5AFB-418D-4370-44E791BF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34"/>
            <a:ext cx="9144000" cy="55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65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27">
            <a:extLst>
              <a:ext uri="{FF2B5EF4-FFF2-40B4-BE49-F238E27FC236}">
                <a16:creationId xmlns:a16="http://schemas.microsoft.com/office/drawing/2014/main" id="{E3E9EE44-509D-3D3F-2530-40A513DA499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0: Check out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user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interface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7E4F44C-5D72-9ABF-8E09-91C2009E1355}"/>
              </a:ext>
            </a:extLst>
          </p:cNvPr>
          <p:cNvSpPr txBox="1"/>
          <p:nvPr/>
        </p:nvSpPr>
        <p:spPr>
          <a:xfrm>
            <a:off x="74919" y="672353"/>
            <a:ext cx="8704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Commands</a:t>
            </a:r>
            <a:r>
              <a:rPr lang="de-DE" dirty="0"/>
              <a:t> (top), </a:t>
            </a:r>
            <a:r>
              <a:rPr lang="de-DE" dirty="0" err="1"/>
              <a:t>Tree</a:t>
            </a:r>
            <a:r>
              <a:rPr lang="de-DE" dirty="0"/>
              <a:t> (</a:t>
            </a:r>
            <a:r>
              <a:rPr lang="de-DE" dirty="0" err="1"/>
              <a:t>left</a:t>
            </a:r>
            <a:r>
              <a:rPr lang="de-DE" dirty="0"/>
              <a:t>), Settings (</a:t>
            </a:r>
            <a:r>
              <a:rPr lang="de-DE" dirty="0" err="1"/>
              <a:t>mid</a:t>
            </a:r>
            <a:r>
              <a:rPr lang="de-DE" dirty="0"/>
              <a:t>), Viewport (</a:t>
            </a:r>
            <a:r>
              <a:rPr lang="de-DE" dirty="0" err="1"/>
              <a:t>right</a:t>
            </a:r>
            <a:r>
              <a:rPr lang="de-DE" dirty="0"/>
              <a:t>), Progress/Notes (</a:t>
            </a:r>
            <a:r>
              <a:rPr lang="de-DE" dirty="0" err="1"/>
              <a:t>bottom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advanced sections visible -&gt; important f. advanced physics (f. conservative form), equation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BEA386-0131-5600-297E-755F40633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17" y="2196108"/>
            <a:ext cx="7631366" cy="43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54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27">
            <a:extLst>
              <a:ext uri="{FF2B5EF4-FFF2-40B4-BE49-F238E27FC236}">
                <a16:creationId xmlns:a16="http://schemas.microsoft.com/office/drawing/2014/main" id="{E3E9EE44-509D-3D3F-2530-40A513DA499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1: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Define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geometry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(2D, 3D,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symmetries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)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050E3A5-EDF0-D904-C1FD-02236064A1CE}"/>
              </a:ext>
            </a:extLst>
          </p:cNvPr>
          <p:cNvSpPr txBox="1"/>
          <p:nvPr/>
        </p:nvSpPr>
        <p:spPr>
          <a:xfrm>
            <a:off x="74919" y="672353"/>
            <a:ext cx="87047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Create </a:t>
            </a:r>
            <a:r>
              <a:rPr lang="de-DE" dirty="0" err="1"/>
              <a:t>component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Always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lowest</a:t>
            </a:r>
            <a:r>
              <a:rPr lang="de-DE" dirty="0"/>
              <a:t> </a:t>
            </a:r>
            <a:r>
              <a:rPr lang="de-DE" dirty="0" err="1"/>
              <a:t>dimension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 /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Create 2D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simple </a:t>
            </a:r>
            <a:r>
              <a:rPr lang="de-DE" dirty="0" err="1"/>
              <a:t>entities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shapes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Precise</a:t>
            </a:r>
            <a:r>
              <a:rPr lang="de-DE" dirty="0"/>
              <a:t> </a:t>
            </a:r>
            <a:r>
              <a:rPr lang="de-DE" dirty="0" err="1"/>
              <a:t>control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Domains, </a:t>
            </a:r>
            <a:r>
              <a:rPr lang="de-DE" dirty="0" err="1"/>
              <a:t>Edges</a:t>
            </a:r>
            <a:r>
              <a:rPr lang="de-DE" dirty="0"/>
              <a:t>,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Geometric</a:t>
            </a:r>
            <a:r>
              <a:rPr lang="de-DE" dirty="0"/>
              <a:t> </a:t>
            </a:r>
            <a:r>
              <a:rPr lang="de-DE" dirty="0" err="1"/>
              <a:t>operations</a:t>
            </a:r>
            <a:r>
              <a:rPr lang="de-DE" dirty="0"/>
              <a:t> on </a:t>
            </a:r>
            <a:r>
              <a:rPr lang="de-DE" dirty="0" err="1"/>
              <a:t>geometry</a:t>
            </a:r>
            <a:r>
              <a:rPr lang="de-DE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Transforms: Array, </a:t>
            </a:r>
            <a:r>
              <a:rPr lang="de-DE" dirty="0" err="1"/>
              <a:t>copy</a:t>
            </a:r>
            <a:r>
              <a:rPr lang="de-DE" dirty="0"/>
              <a:t>, </a:t>
            </a:r>
            <a:r>
              <a:rPr lang="de-DE" dirty="0" err="1"/>
              <a:t>mirror</a:t>
            </a:r>
            <a:r>
              <a:rPr lang="de-DE" dirty="0"/>
              <a:t>, </a:t>
            </a:r>
            <a:r>
              <a:rPr lang="de-DE" dirty="0" err="1"/>
              <a:t>move</a:t>
            </a:r>
            <a:r>
              <a:rPr lang="de-DE" dirty="0"/>
              <a:t>, </a:t>
            </a:r>
            <a:r>
              <a:rPr lang="de-DE" dirty="0" err="1"/>
              <a:t>rotate</a:t>
            </a:r>
            <a:r>
              <a:rPr lang="de-DE" dirty="0"/>
              <a:t>, </a:t>
            </a:r>
            <a:r>
              <a:rPr lang="de-DE" dirty="0" err="1"/>
              <a:t>scale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 Boolean </a:t>
            </a:r>
            <a:r>
              <a:rPr lang="de-DE" dirty="0" err="1"/>
              <a:t>ops</a:t>
            </a:r>
            <a:r>
              <a:rPr lang="de-DE" dirty="0"/>
              <a:t>: Union, </a:t>
            </a:r>
            <a:r>
              <a:rPr lang="de-DE" dirty="0" err="1"/>
              <a:t>intersect</a:t>
            </a:r>
            <a:r>
              <a:rPr lang="de-DE" dirty="0"/>
              <a:t>, </a:t>
            </a:r>
            <a:r>
              <a:rPr lang="de-DE" dirty="0" err="1"/>
              <a:t>difference</a:t>
            </a:r>
            <a:r>
              <a:rPr lang="de-DE" dirty="0"/>
              <a:t>, </a:t>
            </a:r>
            <a:r>
              <a:rPr lang="de-DE" dirty="0" err="1"/>
              <a:t>compose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Create 2nd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3D </a:t>
            </a:r>
            <a:r>
              <a:rPr lang="de-DE" dirty="0" err="1"/>
              <a:t>example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Create 3D </a:t>
            </a:r>
            <a:r>
              <a:rPr lang="de-DE" dirty="0" err="1"/>
              <a:t>geometry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Same </a:t>
            </a:r>
            <a:r>
              <a:rPr lang="de-DE" dirty="0" err="1"/>
              <a:t>operations</a:t>
            </a:r>
            <a:r>
              <a:rPr lang="de-DE" dirty="0"/>
              <a:t> -&gt;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gets</a:t>
            </a:r>
            <a:r>
              <a:rPr lang="de-DE" dirty="0"/>
              <a:t> </a:t>
            </a:r>
            <a:r>
              <a:rPr lang="de-DE" dirty="0" err="1"/>
              <a:t>tedious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Better</a:t>
            </a:r>
            <a:r>
              <a:rPr lang="de-DE" dirty="0"/>
              <a:t>: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workplanes</a:t>
            </a:r>
            <a:r>
              <a:rPr lang="de-DE" dirty="0"/>
              <a:t> -&gt; 3D </a:t>
            </a:r>
            <a:r>
              <a:rPr lang="de-DE" dirty="0" err="1"/>
              <a:t>operations</a:t>
            </a:r>
            <a:r>
              <a:rPr lang="de-DE" dirty="0"/>
              <a:t> (</a:t>
            </a:r>
            <a:r>
              <a:rPr lang="de-DE" dirty="0" err="1"/>
              <a:t>extrude</a:t>
            </a:r>
            <a:r>
              <a:rPr lang="de-DE" dirty="0"/>
              <a:t>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External CAD </a:t>
            </a:r>
            <a:r>
              <a:rPr lang="de-DE" dirty="0" err="1"/>
              <a:t>tools</a:t>
            </a:r>
            <a:r>
              <a:rPr lang="de-DE" dirty="0"/>
              <a:t> -&gt; Inventor (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University/</a:t>
            </a:r>
            <a:r>
              <a:rPr lang="de-DE" dirty="0" err="1"/>
              <a:t>students</a:t>
            </a:r>
            <a:r>
              <a:rPr lang="de-DE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Load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chamber</a:t>
            </a:r>
            <a:r>
              <a:rPr lang="de-DE" dirty="0"/>
              <a:t> f.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sim</a:t>
            </a:r>
            <a:r>
              <a:rPr lang="de-DE" dirty="0"/>
              <a:t> (</a:t>
            </a:r>
            <a:r>
              <a:rPr lang="de-DE" dirty="0" err="1"/>
              <a:t>later</a:t>
            </a:r>
            <a:r>
              <a:rPr lang="de-DE" dirty="0"/>
              <a:t> </a:t>
            </a:r>
            <a:r>
              <a:rPr lang="de-DE" dirty="0" err="1"/>
              <a:t>continue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2D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speed</a:t>
            </a:r>
            <a:r>
              <a:rPr lang="de-DE" dirty="0"/>
              <a:t>) via live-links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Upon </a:t>
            </a:r>
            <a:r>
              <a:rPr lang="de-DE" dirty="0" err="1"/>
              <a:t>import</a:t>
            </a:r>
            <a:r>
              <a:rPr lang="de-DE" dirty="0"/>
              <a:t> -&gt;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repair</a:t>
            </a:r>
            <a:r>
              <a:rPr lang="de-DE" dirty="0"/>
              <a:t>-options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2519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feld 1"/>
          <p:cNvSpPr/>
          <p:nvPr/>
        </p:nvSpPr>
        <p:spPr>
          <a:xfrm>
            <a:off x="779655" y="3931979"/>
            <a:ext cx="45719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Calibri"/>
            </a:endParaRPr>
          </a:p>
        </p:txBody>
      </p:sp>
      <p:sp>
        <p:nvSpPr>
          <p:cNvPr id="306" name="Textfeld 27"/>
          <p:cNvSpPr/>
          <p:nvPr/>
        </p:nvSpPr>
        <p:spPr>
          <a:xfrm>
            <a:off x="-57705" y="3237054"/>
            <a:ext cx="4461035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trike="noStrike" spc="-1" dirty="0">
                <a:solidFill>
                  <a:srgbClr val="000000"/>
                </a:solidFill>
                <a:latin typeface="Calibri"/>
              </a:rPr>
              <a:t>3. Motion </a:t>
            </a: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sz="3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dilute</a:t>
            </a:r>
            <a:r>
              <a:rPr lang="de-DE" sz="30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species</a:t>
            </a:r>
            <a:endParaRPr lang="de-DE" sz="3000" b="0" strike="noStrike" spc="-1" dirty="0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Textfeld 28"/>
              <p:cNvSpPr txBox="1"/>
              <p:nvPr/>
            </p:nvSpPr>
            <p:spPr>
              <a:xfrm>
                <a:off x="-119984" y="3932624"/>
                <a:ext cx="2133061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ar-A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r>
                        <a:rPr lang="ar-AE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07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9984" y="3932624"/>
                <a:ext cx="2133061" cy="430560"/>
              </a:xfrm>
              <a:prstGeom prst="rect">
                <a:avLst/>
              </a:prstGeom>
              <a:blipFill>
                <a:blip r:embed="rId2"/>
                <a:stretch>
                  <a:fillRect t="-98592" r="-7714" b="-1380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feld 29"/>
              <p:cNvSpPr txBox="1"/>
              <p:nvPr/>
            </p:nvSpPr>
            <p:spPr>
              <a:xfrm>
                <a:off x="1960481" y="3931979"/>
                <a:ext cx="2311920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𝐝𝐢𝐟𝐟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08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481" y="3931979"/>
                <a:ext cx="2311920" cy="4305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Textfeld 30"/>
              <p:cNvSpPr txBox="1"/>
              <p:nvPr/>
            </p:nvSpPr>
            <p:spPr>
              <a:xfrm>
                <a:off x="1655561" y="4545605"/>
                <a:ext cx="3866040" cy="463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𝐝𝐫𝐢𝐟𝐭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𝑵𝑺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09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561" y="4545605"/>
                <a:ext cx="3866040" cy="463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Textfeld 31"/>
              <p:cNvSpPr txBox="1"/>
              <p:nvPr/>
            </p:nvSpPr>
            <p:spPr>
              <a:xfrm>
                <a:off x="-57704" y="4560104"/>
                <a:ext cx="2184678" cy="4305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10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704" y="4560104"/>
                <a:ext cx="2184678" cy="4305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1" name="Textfeld 32"/>
          <p:cNvSpPr/>
          <p:nvPr/>
        </p:nvSpPr>
        <p:spPr>
          <a:xfrm>
            <a:off x="4403331" y="849960"/>
            <a:ext cx="462347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2. Fluid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motion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13" name="Textfeld 32">
            <a:extLst>
              <a:ext uri="{FF2B5EF4-FFF2-40B4-BE49-F238E27FC236}">
                <a16:creationId xmlns:a16="http://schemas.microsoft.com/office/drawing/2014/main" id="{0D96A2B1-1B33-46BC-E300-8DD0A87B8838}"/>
              </a:ext>
            </a:extLst>
          </p:cNvPr>
          <p:cNvSpPr/>
          <p:nvPr/>
        </p:nvSpPr>
        <p:spPr>
          <a:xfrm>
            <a:off x="56019" y="804365"/>
            <a:ext cx="3647964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1. Heat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transport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14" name="Textfeld 27">
            <a:extLst>
              <a:ext uri="{FF2B5EF4-FFF2-40B4-BE49-F238E27FC236}">
                <a16:creationId xmlns:a16="http://schemas.microsoft.com/office/drawing/2014/main" id="{3AEA7625-74BC-42BC-16CB-F53077E04CCE}"/>
              </a:ext>
            </a:extLst>
          </p:cNvPr>
          <p:cNvSpPr/>
          <p:nvPr/>
        </p:nvSpPr>
        <p:spPr>
          <a:xfrm>
            <a:off x="4823447" y="3237054"/>
            <a:ext cx="426527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trike="noStrike" spc="-1" dirty="0">
                <a:solidFill>
                  <a:srgbClr val="000000"/>
                </a:solidFill>
                <a:latin typeface="Calibri"/>
              </a:rPr>
              <a:t>4. </a:t>
            </a:r>
            <a:r>
              <a:rPr lang="de-DE" sz="3000" b="1" strike="noStrike" spc="-1" dirty="0" err="1">
                <a:solidFill>
                  <a:srgbClr val="000000"/>
                </a:solidFill>
                <a:latin typeface="Calibri"/>
              </a:rPr>
              <a:t>Reaction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species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2: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Determine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necessary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physics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12" name="Textfeld 27">
            <a:extLst>
              <a:ext uri="{FF2B5EF4-FFF2-40B4-BE49-F238E27FC236}">
                <a16:creationId xmlns:a16="http://schemas.microsoft.com/office/drawing/2014/main" id="{B816E264-F992-9C04-520A-778FA2BEC654}"/>
              </a:ext>
            </a:extLst>
          </p:cNvPr>
          <p:cNvSpPr/>
          <p:nvPr/>
        </p:nvSpPr>
        <p:spPr>
          <a:xfrm>
            <a:off x="0" y="6053635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lets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add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them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stepwise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start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with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heat</a:t>
            </a:r>
            <a:r>
              <a:rPr lang="de-DE" sz="3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spc="-1" dirty="0" err="1">
                <a:solidFill>
                  <a:srgbClr val="000000"/>
                </a:solidFill>
                <a:latin typeface="Calibri"/>
              </a:rPr>
              <a:t>transport</a:t>
            </a:r>
            <a:endParaRPr lang="de-DE" sz="3000" strike="noStrike" spc="-1" dirty="0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28">
                <a:extLst>
                  <a:ext uri="{FF2B5EF4-FFF2-40B4-BE49-F238E27FC236}">
                    <a16:creationId xmlns:a16="http://schemas.microsoft.com/office/drawing/2014/main" id="{99F554FD-4736-D658-E41A-B87CD092A0B5}"/>
                  </a:ext>
                </a:extLst>
              </p:cNvPr>
              <p:cNvSpPr txBox="1"/>
              <p:nvPr/>
            </p:nvSpPr>
            <p:spPr>
              <a:xfrm>
                <a:off x="328472" y="1366064"/>
                <a:ext cx="2654178" cy="653709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𝐪</m:t>
                      </m:r>
                      <m:r>
                        <a:rPr lang="de-DE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28">
                <a:extLst>
                  <a:ext uri="{FF2B5EF4-FFF2-40B4-BE49-F238E27FC236}">
                    <a16:creationId xmlns:a16="http://schemas.microsoft.com/office/drawing/2014/main" id="{99F554FD-4736-D658-E41A-B87CD092A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72" y="1366064"/>
                <a:ext cx="2654178" cy="6537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28">
                <a:extLst>
                  <a:ext uri="{FF2B5EF4-FFF2-40B4-BE49-F238E27FC236}">
                    <a16:creationId xmlns:a16="http://schemas.microsoft.com/office/drawing/2014/main" id="{2601AD35-80F4-92CD-622E-7C6E53BB3CD9}"/>
                  </a:ext>
                </a:extLst>
              </p:cNvPr>
              <p:cNvSpPr txBox="1"/>
              <p:nvPr/>
            </p:nvSpPr>
            <p:spPr>
              <a:xfrm>
                <a:off x="462263" y="2087681"/>
                <a:ext cx="2654178" cy="653709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≡−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T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𝑒𝑎𝑡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</m:oMath>
                  </m:oMathPara>
                </a14:m>
                <a:endParaRPr lang="de-DE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7" name="Textfeld 28">
                <a:extLst>
                  <a:ext uri="{FF2B5EF4-FFF2-40B4-BE49-F238E27FC236}">
                    <a16:creationId xmlns:a16="http://schemas.microsoft.com/office/drawing/2014/main" id="{2601AD35-80F4-92CD-622E-7C6E53BB3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63" y="2087681"/>
                <a:ext cx="2654178" cy="653709"/>
              </a:xfrm>
              <a:prstGeom prst="rect">
                <a:avLst/>
              </a:prstGeom>
              <a:blipFill>
                <a:blip r:embed="rId7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28">
                <a:extLst>
                  <a:ext uri="{FF2B5EF4-FFF2-40B4-BE49-F238E27FC236}">
                    <a16:creationId xmlns:a16="http://schemas.microsoft.com/office/drawing/2014/main" id="{EA86EDF7-E017-0FA3-F37F-2575476215A2}"/>
                  </a:ext>
                </a:extLst>
              </p:cNvPr>
              <p:cNvSpPr txBox="1"/>
              <p:nvPr/>
            </p:nvSpPr>
            <p:spPr>
              <a:xfrm>
                <a:off x="5254869" y="3875869"/>
                <a:ext cx="2828953" cy="60511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ar-AE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r>
                        <a:rPr lang="ar-AE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𝑡𝑒𝑟𝑚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8" name="Textfeld 28">
                <a:extLst>
                  <a:ext uri="{FF2B5EF4-FFF2-40B4-BE49-F238E27FC236}">
                    <a16:creationId xmlns:a16="http://schemas.microsoft.com/office/drawing/2014/main" id="{EA86EDF7-E017-0FA3-F37F-257547621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869" y="3875869"/>
                <a:ext cx="2828953" cy="605110"/>
              </a:xfrm>
              <a:prstGeom prst="rect">
                <a:avLst/>
              </a:prstGeom>
              <a:blipFill>
                <a:blip r:embed="rId8"/>
                <a:stretch>
                  <a:fillRect t="-70707" b="-707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28">
                <a:extLst>
                  <a:ext uri="{FF2B5EF4-FFF2-40B4-BE49-F238E27FC236}">
                    <a16:creationId xmlns:a16="http://schemas.microsoft.com/office/drawing/2014/main" id="{99A3F98B-4B95-D0F2-FB3E-CF46C7027B3C}"/>
                  </a:ext>
                </a:extLst>
              </p:cNvPr>
              <p:cNvSpPr txBox="1"/>
              <p:nvPr/>
            </p:nvSpPr>
            <p:spPr>
              <a:xfrm>
                <a:off x="5342256" y="1366064"/>
                <a:ext cx="2654178" cy="653709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feld 28">
                <a:extLst>
                  <a:ext uri="{FF2B5EF4-FFF2-40B4-BE49-F238E27FC236}">
                    <a16:creationId xmlns:a16="http://schemas.microsoft.com/office/drawing/2014/main" id="{99A3F98B-4B95-D0F2-FB3E-CF46C7027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256" y="1366064"/>
                <a:ext cx="2654178" cy="65370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8">
                <a:extLst>
                  <a:ext uri="{FF2B5EF4-FFF2-40B4-BE49-F238E27FC236}">
                    <a16:creationId xmlns:a16="http://schemas.microsoft.com/office/drawing/2014/main" id="{8E008455-3D6D-2694-5EED-79EF86DC78D6}"/>
                  </a:ext>
                </a:extLst>
              </p:cNvPr>
              <p:cNvSpPr txBox="1"/>
              <p:nvPr/>
            </p:nvSpPr>
            <p:spPr>
              <a:xfrm>
                <a:off x="4823447" y="1970561"/>
                <a:ext cx="3935199" cy="653709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𝜌𝜕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1" name="Textfeld 28">
                <a:extLst>
                  <a:ext uri="{FF2B5EF4-FFF2-40B4-BE49-F238E27FC236}">
                    <a16:creationId xmlns:a16="http://schemas.microsoft.com/office/drawing/2014/main" id="{8E008455-3D6D-2694-5EED-79EF86DC7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447" y="1970561"/>
                <a:ext cx="3935199" cy="6537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E7AEE0FF-3D2A-9E66-8934-233C018C2A3F}"/>
              </a:ext>
            </a:extLst>
          </p:cNvPr>
          <p:cNvSpPr/>
          <p:nvPr/>
        </p:nvSpPr>
        <p:spPr>
          <a:xfrm rot="5400000">
            <a:off x="5688087" y="1812901"/>
            <a:ext cx="145148" cy="16068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CACCEBE-5252-A0C5-02E4-1566AB42B04B}"/>
              </a:ext>
            </a:extLst>
          </p:cNvPr>
          <p:cNvSpPr txBox="1"/>
          <p:nvPr/>
        </p:nvSpPr>
        <p:spPr>
          <a:xfrm>
            <a:off x="4572000" y="2708918"/>
            <a:ext cx="209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Accel., </a:t>
            </a:r>
            <a:r>
              <a:rPr lang="de-DE" dirty="0" err="1"/>
              <a:t>convection</a:t>
            </a:r>
            <a:endParaRPr lang="de-DE" dirty="0"/>
          </a:p>
        </p:txBody>
      </p:sp>
      <p:sp>
        <p:nvSpPr>
          <p:cNvPr id="22" name="Geschweifte Klammer rechts 21">
            <a:extLst>
              <a:ext uri="{FF2B5EF4-FFF2-40B4-BE49-F238E27FC236}">
                <a16:creationId xmlns:a16="http://schemas.microsoft.com/office/drawing/2014/main" id="{6C30D46C-064F-8371-1503-07C3AE9BBC1E}"/>
              </a:ext>
            </a:extLst>
          </p:cNvPr>
          <p:cNvSpPr/>
          <p:nvPr/>
        </p:nvSpPr>
        <p:spPr>
          <a:xfrm rot="5400000">
            <a:off x="7588791" y="1780586"/>
            <a:ext cx="145148" cy="16068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D2348B-E750-28D7-B9C5-4C58440D2DD4}"/>
              </a:ext>
            </a:extLst>
          </p:cNvPr>
          <p:cNvSpPr txBox="1"/>
          <p:nvPr/>
        </p:nvSpPr>
        <p:spPr>
          <a:xfrm>
            <a:off x="6795950" y="2708918"/>
            <a:ext cx="196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Hydrostatics</a:t>
            </a:r>
            <a:r>
              <a:rPr lang="de-DE" dirty="0"/>
              <a:t>, </a:t>
            </a:r>
            <a:r>
              <a:rPr lang="de-DE" dirty="0" err="1"/>
              <a:t>tension</a:t>
            </a:r>
            <a:r>
              <a:rPr lang="de-DE" dirty="0"/>
              <a:t>, ext </a:t>
            </a:r>
            <a:r>
              <a:rPr lang="de-DE" dirty="0" err="1"/>
              <a:t>force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FC5F9B6-8574-8FD8-5526-1788BC4090DA}"/>
                  </a:ext>
                </a:extLst>
              </p:cNvPr>
              <p:cNvSpPr txBox="1"/>
              <p:nvPr/>
            </p:nvSpPr>
            <p:spPr>
              <a:xfrm>
                <a:off x="5342256" y="4648339"/>
                <a:ext cx="3248646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BFC5F9B6-8574-8FD8-5526-1788BC409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256" y="4648339"/>
                <a:ext cx="3248646" cy="5266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4C5DD4D1-3702-2D47-FD49-477F420B2EDD}"/>
                  </a:ext>
                </a:extLst>
              </p:cNvPr>
              <p:cNvSpPr txBox="1"/>
              <p:nvPr/>
            </p:nvSpPr>
            <p:spPr>
              <a:xfrm>
                <a:off x="5281800" y="5280608"/>
                <a:ext cx="3416448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4C5DD4D1-3702-2D47-FD49-477F420B2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800" y="5280608"/>
                <a:ext cx="3416448" cy="5266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44857A7D-783F-80C3-08EA-B9A9DB8A9600}"/>
              </a:ext>
            </a:extLst>
          </p:cNvPr>
          <p:cNvSpPr txBox="1"/>
          <p:nvPr/>
        </p:nvSpPr>
        <p:spPr>
          <a:xfrm>
            <a:off x="6309359" y="4418243"/>
            <a:ext cx="69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e.g.</a:t>
            </a:r>
          </a:p>
        </p:txBody>
      </p:sp>
    </p:spTree>
    <p:extLst>
      <p:ext uri="{BB962C8B-B14F-4D97-AF65-F5344CB8AC3E}">
        <p14:creationId xmlns:p14="http://schemas.microsoft.com/office/powerpoint/2010/main" val="21804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/>
      <p:bldP spid="307" grpId="0"/>
      <p:bldP spid="308" grpId="0"/>
      <p:bldP spid="309" grpId="0"/>
      <p:bldP spid="310" grpId="0"/>
      <p:bldP spid="311" grpId="0"/>
      <p:bldP spid="13" grpId="0"/>
      <p:bldP spid="14" grpId="0"/>
      <p:bldP spid="15" grpId="0"/>
      <p:bldP spid="17" grpId="0"/>
      <p:bldP spid="18" grpId="0"/>
      <p:bldP spid="20" grpId="0"/>
      <p:bldP spid="21" grpId="0"/>
      <p:bldP spid="3" grpId="0" animBg="1"/>
      <p:bldP spid="4" grpId="0"/>
      <p:bldP spid="22" grpId="0" animBg="1"/>
      <p:bldP spid="23" grpId="0"/>
      <p:bldP spid="5" grpId="0"/>
      <p:bldP spid="2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3: Material,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boundary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&amp; initial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conditions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67C0D57-32D7-FCA8-EFAF-85C7862891E2}"/>
              </a:ext>
            </a:extLst>
          </p:cNvPr>
          <p:cNvSpPr txBox="1"/>
          <p:nvPr/>
        </p:nvSpPr>
        <p:spPr>
          <a:xfrm>
            <a:off x="2842952" y="955963"/>
            <a:ext cx="197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PTFE: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0.27 W/</a:t>
            </a:r>
            <a:r>
              <a:rPr lang="de-DE" dirty="0" err="1"/>
              <a:t>mK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2200 kg/m^3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960 J/(kg*K 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B93693-9767-B9EC-CA8E-5D7468E3C577}"/>
              </a:ext>
            </a:extLst>
          </p:cNvPr>
          <p:cNvSpPr txBox="1"/>
          <p:nvPr/>
        </p:nvSpPr>
        <p:spPr>
          <a:xfrm>
            <a:off x="5249487" y="955964"/>
            <a:ext cx="197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Sapphire: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40 W/</a:t>
            </a:r>
            <a:r>
              <a:rPr lang="de-DE" dirty="0" err="1"/>
              <a:t>mK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4000 kg/m^3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750 J/(kg*K 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AFA3E-25F8-D4FA-58A0-605612E4517E}"/>
              </a:ext>
            </a:extLst>
          </p:cNvPr>
          <p:cNvSpPr txBox="1"/>
          <p:nvPr/>
        </p:nvSpPr>
        <p:spPr>
          <a:xfrm>
            <a:off x="257694" y="2438137"/>
            <a:ext cx="86119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Assign</a:t>
            </a:r>
            <a:r>
              <a:rPr lang="de-DE" dirty="0"/>
              <a:t> material </a:t>
            </a:r>
            <a:r>
              <a:rPr lang="de-DE" dirty="0" err="1"/>
              <a:t>groups</a:t>
            </a:r>
            <a:r>
              <a:rPr lang="de-DE" dirty="0"/>
              <a:t> from </a:t>
            </a:r>
            <a:r>
              <a:rPr lang="de-DE" dirty="0" err="1"/>
              <a:t>inventor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„Heat </a:t>
            </a:r>
            <a:r>
              <a:rPr lang="de-DE" dirty="0" err="1"/>
              <a:t>transfer</a:t>
            </a:r>
            <a:r>
              <a:rPr lang="de-DE" dirty="0"/>
              <a:t> in </a:t>
            </a:r>
            <a:r>
              <a:rPr lang="de-DE" dirty="0" err="1"/>
              <a:t>solids</a:t>
            </a:r>
            <a:r>
              <a:rPr lang="de-DE" dirty="0"/>
              <a:t>“ -&gt; </a:t>
            </a:r>
            <a:r>
              <a:rPr lang="de-DE" dirty="0" err="1"/>
              <a:t>add</a:t>
            </a:r>
            <a:r>
              <a:rPr lang="de-DE" dirty="0"/>
              <a:t> material </a:t>
            </a:r>
            <a:r>
              <a:rPr lang="de-DE" dirty="0" err="1"/>
              <a:t>properties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temperatures</a:t>
            </a:r>
            <a:r>
              <a:rPr lang="de-DE" dirty="0"/>
              <a:t> (in </a:t>
            </a:r>
            <a:r>
              <a:rPr lang="de-DE" dirty="0" err="1"/>
              <a:t>experiment</a:t>
            </a:r>
            <a:r>
              <a:rPr lang="de-DE" dirty="0"/>
              <a:t>: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PID </a:t>
            </a:r>
            <a:r>
              <a:rPr lang="de-DE" dirty="0" err="1"/>
              <a:t>electronics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parameters</a:t>
            </a:r>
            <a:r>
              <a:rPr lang="de-DE" dirty="0"/>
              <a:t> -&gt; </a:t>
            </a:r>
            <a:r>
              <a:rPr lang="de-DE" dirty="0" err="1"/>
              <a:t>prevent</a:t>
            </a:r>
            <a:r>
              <a:rPr lang="de-DE" dirty="0"/>
              <a:t> „</a:t>
            </a:r>
            <a:r>
              <a:rPr lang="de-DE" dirty="0" err="1"/>
              <a:t>magic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units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in </a:t>
            </a:r>
            <a:r>
              <a:rPr lang="de-DE" dirty="0" err="1"/>
              <a:t>brackets</a:t>
            </a:r>
            <a:r>
              <a:rPr lang="de-DE" dirty="0"/>
              <a:t>: e.g. [m^2], also non-UI </a:t>
            </a:r>
            <a:r>
              <a:rPr lang="de-DE" dirty="0" err="1"/>
              <a:t>units</a:t>
            </a:r>
            <a:r>
              <a:rPr lang="de-DE" dirty="0"/>
              <a:t>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Duplicate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cond-nodes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save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Mesh-error -&gt;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finer</a:t>
            </a:r>
            <a:r>
              <a:rPr lang="de-DE" dirty="0"/>
              <a:t>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92B6658-9EAB-AFE1-4B64-9DA40D73E1AC}"/>
              </a:ext>
            </a:extLst>
          </p:cNvPr>
          <p:cNvSpPr txBox="1"/>
          <p:nvPr/>
        </p:nvSpPr>
        <p:spPr>
          <a:xfrm>
            <a:off x="560731" y="936692"/>
            <a:ext cx="197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Add blank </a:t>
            </a:r>
            <a:r>
              <a:rPr lang="de-DE" b="1" dirty="0" err="1"/>
              <a:t>materials</a:t>
            </a:r>
            <a:r>
              <a:rPr lang="de-DE" b="1" dirty="0"/>
              <a:t>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4: Set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solution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type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AFA3E-25F8-D4FA-58A0-605612E4517E}"/>
              </a:ext>
            </a:extLst>
          </p:cNvPr>
          <p:cNvSpPr txBox="1"/>
          <p:nvPr/>
        </p:nvSpPr>
        <p:spPr>
          <a:xfrm>
            <a:off x="257694" y="987188"/>
            <a:ext cx="8611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Steady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transfer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Parametric</a:t>
            </a:r>
            <a:r>
              <a:rPr lang="de-DE" dirty="0"/>
              <a:t> </a:t>
            </a:r>
            <a:r>
              <a:rPr lang="de-DE" dirty="0" err="1"/>
              <a:t>sweep</a:t>
            </a:r>
            <a:r>
              <a:rPr lang="de-DE" dirty="0"/>
              <a:t> f. multiple </a:t>
            </a:r>
            <a:r>
              <a:rPr lang="de-DE" dirty="0" err="1"/>
              <a:t>runs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6857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5: Analyse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results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AFA3E-25F8-D4FA-58A0-605612E4517E}"/>
              </a:ext>
            </a:extLst>
          </p:cNvPr>
          <p:cNvSpPr txBox="1"/>
          <p:nvPr/>
        </p:nvSpPr>
        <p:spPr>
          <a:xfrm>
            <a:off x="257694" y="987188"/>
            <a:ext cx="86119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Temperature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3D </a:t>
            </a:r>
            <a:r>
              <a:rPr lang="de-DE" dirty="0" err="1"/>
              <a:t>surface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3D Slices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Data-set -&gt; Cut-planes, </a:t>
            </a:r>
            <a:r>
              <a:rPr lang="de-DE" dirty="0" err="1"/>
              <a:t>cut-lines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Heat </a:t>
            </a:r>
            <a:r>
              <a:rPr lang="de-DE" dirty="0" err="1"/>
              <a:t>flux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Arrow-volume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Isosurface</a:t>
            </a:r>
            <a:r>
              <a:rPr lang="de-DE" dirty="0"/>
              <a:t> -&gt; multiple, </a:t>
            </a:r>
            <a:r>
              <a:rPr lang="de-DE" dirty="0" err="1"/>
              <a:t>or</a:t>
            </a:r>
            <a:r>
              <a:rPr lang="de-DE" dirty="0"/>
              <a:t> 1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slider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928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5A6C66F-8E9C-438F-A8D2-124C9281C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55" y="5044094"/>
            <a:ext cx="1512147" cy="1512147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7FEDEFDB-7AD9-40CD-8217-2881BC26F09C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Prebiotic</a:t>
            </a:r>
            <a:r>
              <a:rPr lang="de-DE" sz="4000" b="1" dirty="0"/>
              <a:t> </a:t>
            </a:r>
            <a:r>
              <a:rPr lang="de-DE" sz="4000" b="1" dirty="0" err="1"/>
              <a:t>chemistry</a:t>
            </a:r>
            <a:endParaRPr lang="de-DE" sz="22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9CBF6EA-F383-405A-9925-5736C62007F5}"/>
              </a:ext>
            </a:extLst>
          </p:cNvPr>
          <p:cNvSpPr/>
          <p:nvPr/>
        </p:nvSpPr>
        <p:spPr>
          <a:xfrm>
            <a:off x="-2663960" y="3060650"/>
            <a:ext cx="704610" cy="1482998"/>
          </a:xfrm>
          <a:prstGeom prst="ellipse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5590B93-21EA-458D-A82F-BBAF59159DE7}"/>
              </a:ext>
            </a:extLst>
          </p:cNvPr>
          <p:cNvSpPr txBox="1"/>
          <p:nvPr/>
        </p:nvSpPr>
        <p:spPr>
          <a:xfrm>
            <a:off x="412415" y="3679623"/>
            <a:ext cx="215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e.g. </a:t>
            </a:r>
            <a:r>
              <a:rPr lang="de-DE" b="1" dirty="0" err="1"/>
              <a:t>Nucleoside</a:t>
            </a:r>
            <a:endParaRPr lang="de-DE" b="1" dirty="0"/>
          </a:p>
          <a:p>
            <a:pPr algn="ctr"/>
            <a:r>
              <a:rPr lang="de-DE" b="1" dirty="0" err="1"/>
              <a:t>synthesis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359EF1A-BA8D-4E3F-9721-1979CB0B1BF0}"/>
              </a:ext>
            </a:extLst>
          </p:cNvPr>
          <p:cNvSpPr txBox="1"/>
          <p:nvPr/>
        </p:nvSpPr>
        <p:spPr>
          <a:xfrm>
            <a:off x="1827257" y="1801155"/>
            <a:ext cx="207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Phosphor </a:t>
            </a:r>
            <a:r>
              <a:rPr lang="de-DE" b="1" dirty="0" err="1"/>
              <a:t>enrichment</a:t>
            </a:r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2E4D022-40E0-4345-A3E4-6E099B9309F2}"/>
              </a:ext>
            </a:extLst>
          </p:cNvPr>
          <p:cNvSpPr txBox="1"/>
          <p:nvPr/>
        </p:nvSpPr>
        <p:spPr>
          <a:xfrm>
            <a:off x="2132014" y="4497860"/>
            <a:ext cx="201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Phosphorylation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FBF7A27-14B7-45E5-9684-857640DF776A}"/>
              </a:ext>
            </a:extLst>
          </p:cNvPr>
          <p:cNvSpPr txBox="1"/>
          <p:nvPr/>
        </p:nvSpPr>
        <p:spPr>
          <a:xfrm>
            <a:off x="3438292" y="3535528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Nucleotides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E527EA0-209F-4AB7-B2E6-F0098D533ADA}"/>
              </a:ext>
            </a:extLst>
          </p:cNvPr>
          <p:cNvSpPr txBox="1"/>
          <p:nvPr/>
        </p:nvSpPr>
        <p:spPr>
          <a:xfrm>
            <a:off x="5288314" y="2716157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RNA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BEB8709-58BB-45BB-AC20-C3CEB270BE3E}"/>
              </a:ext>
            </a:extLst>
          </p:cNvPr>
          <p:cNvSpPr txBox="1"/>
          <p:nvPr/>
        </p:nvSpPr>
        <p:spPr>
          <a:xfrm>
            <a:off x="6118738" y="4247993"/>
            <a:ext cx="18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Ribozymes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2E177BF-9848-4C8B-84B0-DB75F78E7E7F}"/>
              </a:ext>
            </a:extLst>
          </p:cNvPr>
          <p:cNvSpPr txBox="1"/>
          <p:nvPr/>
        </p:nvSpPr>
        <p:spPr>
          <a:xfrm>
            <a:off x="7348927" y="2240675"/>
            <a:ext cx="18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Molecular</a:t>
            </a:r>
            <a:endParaRPr lang="de-DE" b="1" dirty="0"/>
          </a:p>
          <a:p>
            <a:pPr algn="ctr"/>
            <a:r>
              <a:rPr lang="de-DE" b="1" dirty="0" err="1"/>
              <a:t>evolution</a:t>
            </a:r>
            <a:endParaRPr lang="de-DE" b="1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B87C4DE-E1D6-49F3-90C0-8A5660E43CCD}"/>
              </a:ext>
            </a:extLst>
          </p:cNvPr>
          <p:cNvSpPr/>
          <p:nvPr/>
        </p:nvSpPr>
        <p:spPr>
          <a:xfrm>
            <a:off x="1348216" y="344294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E485F98-CCC2-4496-939A-79B29FBDC275}"/>
              </a:ext>
            </a:extLst>
          </p:cNvPr>
          <p:cNvSpPr/>
          <p:nvPr/>
        </p:nvSpPr>
        <p:spPr>
          <a:xfrm>
            <a:off x="2583323" y="2498608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4749F9A-4DF0-4A28-825D-999ACD105C91}"/>
              </a:ext>
            </a:extLst>
          </p:cNvPr>
          <p:cNvSpPr/>
          <p:nvPr/>
        </p:nvSpPr>
        <p:spPr>
          <a:xfrm>
            <a:off x="4286469" y="3870150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130DA4A-ACED-474E-AF68-DAB2CA02A6C6}"/>
              </a:ext>
            </a:extLst>
          </p:cNvPr>
          <p:cNvSpPr/>
          <p:nvPr/>
        </p:nvSpPr>
        <p:spPr>
          <a:xfrm>
            <a:off x="6118738" y="305533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F9E7388-07C7-464D-9379-47865E2BEF31}"/>
              </a:ext>
            </a:extLst>
          </p:cNvPr>
          <p:cNvSpPr/>
          <p:nvPr/>
        </p:nvSpPr>
        <p:spPr>
          <a:xfrm>
            <a:off x="6886233" y="4086629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7A76436-E4B9-45CF-BBA3-7DE3A0C087AB}"/>
              </a:ext>
            </a:extLst>
          </p:cNvPr>
          <p:cNvSpPr/>
          <p:nvPr/>
        </p:nvSpPr>
        <p:spPr>
          <a:xfrm>
            <a:off x="8197104" y="287028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Freihandform: Form 49">
            <a:extLst>
              <a:ext uri="{FF2B5EF4-FFF2-40B4-BE49-F238E27FC236}">
                <a16:creationId xmlns:a16="http://schemas.microsoft.com/office/drawing/2014/main" id="{C8E93297-8FDC-41ED-8ABF-451A0F232328}"/>
              </a:ext>
            </a:extLst>
          </p:cNvPr>
          <p:cNvSpPr/>
          <p:nvPr/>
        </p:nvSpPr>
        <p:spPr>
          <a:xfrm>
            <a:off x="1393372" y="2794039"/>
            <a:ext cx="2070847" cy="726142"/>
          </a:xfrm>
          <a:custGeom>
            <a:avLst/>
            <a:gdLst>
              <a:gd name="connsiteX0" fmla="*/ 13446 w 2433917"/>
              <a:gd name="connsiteY0" fmla="*/ 394447 h 738960"/>
              <a:gd name="connsiteX1" fmla="*/ 363070 w 2433917"/>
              <a:gd name="connsiteY1" fmla="*/ 726142 h 738960"/>
              <a:gd name="connsiteX2" fmla="*/ 2433917 w 2433917"/>
              <a:gd name="connsiteY2" fmla="*/ 0 h 738960"/>
              <a:gd name="connsiteX3" fmla="*/ 2433917 w 2433917"/>
              <a:gd name="connsiteY3" fmla="*/ 0 h 738960"/>
              <a:gd name="connsiteX0" fmla="*/ 6490 w 2508241"/>
              <a:gd name="connsiteY0" fmla="*/ 692474 h 827182"/>
              <a:gd name="connsiteX1" fmla="*/ 437394 w 2508241"/>
              <a:gd name="connsiteY1" fmla="*/ 726142 h 827182"/>
              <a:gd name="connsiteX2" fmla="*/ 2508241 w 2508241"/>
              <a:gd name="connsiteY2" fmla="*/ 0 h 827182"/>
              <a:gd name="connsiteX3" fmla="*/ 2508241 w 2508241"/>
              <a:gd name="connsiteY3" fmla="*/ 0 h 827182"/>
              <a:gd name="connsiteX0" fmla="*/ 0 w 2070847"/>
              <a:gd name="connsiteY0" fmla="*/ 726142 h 726142"/>
              <a:gd name="connsiteX1" fmla="*/ 2070847 w 2070847"/>
              <a:gd name="connsiteY1" fmla="*/ 0 h 726142"/>
              <a:gd name="connsiteX2" fmla="*/ 2070847 w 2070847"/>
              <a:gd name="connsiteY2" fmla="*/ 0 h 72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0847" h="726142">
                <a:moveTo>
                  <a:pt x="0" y="726142"/>
                </a:moveTo>
                <a:cubicBezTo>
                  <a:pt x="416958" y="610730"/>
                  <a:pt x="2070847" y="0"/>
                  <a:pt x="2070847" y="0"/>
                </a:cubicBezTo>
                <a:lnTo>
                  <a:pt x="207084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Freihandform: Form 52">
            <a:extLst>
              <a:ext uri="{FF2B5EF4-FFF2-40B4-BE49-F238E27FC236}">
                <a16:creationId xmlns:a16="http://schemas.microsoft.com/office/drawing/2014/main" id="{BFA4DA5D-B9F8-41FB-95BA-47FC51DA6ABC}"/>
              </a:ext>
            </a:extLst>
          </p:cNvPr>
          <p:cNvSpPr/>
          <p:nvPr/>
        </p:nvSpPr>
        <p:spPr>
          <a:xfrm>
            <a:off x="2772909" y="2462326"/>
            <a:ext cx="1676121" cy="1998529"/>
          </a:xfrm>
          <a:custGeom>
            <a:avLst/>
            <a:gdLst>
              <a:gd name="connsiteX0" fmla="*/ 660573 w 1676121"/>
              <a:gd name="connsiteY0" fmla="*/ 343627 h 1998529"/>
              <a:gd name="connsiteX1" fmla="*/ 714362 w 1676121"/>
              <a:gd name="connsiteY1" fmla="*/ 325698 h 1998529"/>
              <a:gd name="connsiteX2" fmla="*/ 1664620 w 1676121"/>
              <a:gd name="connsiteY2" fmla="*/ 20898 h 1998529"/>
              <a:gd name="connsiteX3" fmla="*/ 1162597 w 1676121"/>
              <a:gd name="connsiteY3" fmla="*/ 989086 h 1998529"/>
              <a:gd name="connsiteX4" fmla="*/ 24079 w 1676121"/>
              <a:gd name="connsiteY4" fmla="*/ 1033909 h 1998529"/>
              <a:gd name="connsiteX5" fmla="*/ 481279 w 1676121"/>
              <a:gd name="connsiteY5" fmla="*/ 1984168 h 1998529"/>
              <a:gd name="connsiteX6" fmla="*/ 1583938 w 1676121"/>
              <a:gd name="connsiteY6" fmla="*/ 1518003 h 199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121" h="1998529">
                <a:moveTo>
                  <a:pt x="660573" y="343627"/>
                </a:moveTo>
                <a:lnTo>
                  <a:pt x="714362" y="325698"/>
                </a:lnTo>
                <a:cubicBezTo>
                  <a:pt x="881703" y="271910"/>
                  <a:pt x="1589914" y="-89667"/>
                  <a:pt x="1664620" y="20898"/>
                </a:cubicBezTo>
                <a:cubicBezTo>
                  <a:pt x="1739326" y="131463"/>
                  <a:pt x="1436021" y="820251"/>
                  <a:pt x="1162597" y="989086"/>
                </a:cubicBezTo>
                <a:cubicBezTo>
                  <a:pt x="889174" y="1157921"/>
                  <a:pt x="137632" y="868062"/>
                  <a:pt x="24079" y="1033909"/>
                </a:cubicBezTo>
                <a:cubicBezTo>
                  <a:pt x="-89474" y="1199756"/>
                  <a:pt x="221302" y="1903486"/>
                  <a:pt x="481279" y="1984168"/>
                </a:cubicBezTo>
                <a:cubicBezTo>
                  <a:pt x="741256" y="2064850"/>
                  <a:pt x="1162597" y="1791426"/>
                  <a:pt x="1583938" y="151800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7768C996-9E74-46F9-895E-4A2466ED12A3}"/>
              </a:ext>
            </a:extLst>
          </p:cNvPr>
          <p:cNvSpPr/>
          <p:nvPr/>
        </p:nvSpPr>
        <p:spPr>
          <a:xfrm>
            <a:off x="4383741" y="3058802"/>
            <a:ext cx="1828800" cy="962750"/>
          </a:xfrm>
          <a:custGeom>
            <a:avLst/>
            <a:gdLst>
              <a:gd name="connsiteX0" fmla="*/ 0 w 1828800"/>
              <a:gd name="connsiteY0" fmla="*/ 930492 h 962750"/>
              <a:gd name="connsiteX1" fmla="*/ 331694 w 1828800"/>
              <a:gd name="connsiteY1" fmla="*/ 787057 h 962750"/>
              <a:gd name="connsiteX2" fmla="*/ 1237130 w 1828800"/>
              <a:gd name="connsiteY2" fmla="*/ 930492 h 962750"/>
              <a:gd name="connsiteX3" fmla="*/ 1120588 w 1828800"/>
              <a:gd name="connsiteY3" fmla="*/ 51951 h 962750"/>
              <a:gd name="connsiteX4" fmla="*/ 1828800 w 1828800"/>
              <a:gd name="connsiteY4" fmla="*/ 96774 h 962750"/>
              <a:gd name="connsiteX5" fmla="*/ 1828800 w 1828800"/>
              <a:gd name="connsiteY5" fmla="*/ 96774 h 96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62750">
                <a:moveTo>
                  <a:pt x="0" y="930492"/>
                </a:moveTo>
                <a:cubicBezTo>
                  <a:pt x="62753" y="858774"/>
                  <a:pt x="125506" y="787057"/>
                  <a:pt x="331694" y="787057"/>
                </a:cubicBezTo>
                <a:cubicBezTo>
                  <a:pt x="537882" y="787057"/>
                  <a:pt x="1105648" y="1053010"/>
                  <a:pt x="1237130" y="930492"/>
                </a:cubicBezTo>
                <a:cubicBezTo>
                  <a:pt x="1368612" y="807974"/>
                  <a:pt x="1021976" y="190904"/>
                  <a:pt x="1120588" y="51951"/>
                </a:cubicBezTo>
                <a:cubicBezTo>
                  <a:pt x="1219200" y="-87002"/>
                  <a:pt x="1828800" y="96774"/>
                  <a:pt x="1828800" y="96774"/>
                </a:cubicBezTo>
                <a:lnTo>
                  <a:pt x="1828800" y="96774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Freihandform: Form 56">
            <a:extLst>
              <a:ext uri="{FF2B5EF4-FFF2-40B4-BE49-F238E27FC236}">
                <a16:creationId xmlns:a16="http://schemas.microsoft.com/office/drawing/2014/main" id="{4D2A5607-8A5F-4886-8B22-95267F6C307E}"/>
              </a:ext>
            </a:extLst>
          </p:cNvPr>
          <p:cNvSpPr/>
          <p:nvPr/>
        </p:nvSpPr>
        <p:spPr>
          <a:xfrm>
            <a:off x="6221506" y="3146612"/>
            <a:ext cx="744070" cy="1030941"/>
          </a:xfrm>
          <a:custGeom>
            <a:avLst/>
            <a:gdLst>
              <a:gd name="connsiteX0" fmla="*/ 0 w 744070"/>
              <a:gd name="connsiteY0" fmla="*/ 0 h 1030941"/>
              <a:gd name="connsiteX1" fmla="*/ 618565 w 744070"/>
              <a:gd name="connsiteY1" fmla="*/ 233082 h 1030941"/>
              <a:gd name="connsiteX2" fmla="*/ 268941 w 744070"/>
              <a:gd name="connsiteY2" fmla="*/ 753035 h 1030941"/>
              <a:gd name="connsiteX3" fmla="*/ 744070 w 744070"/>
              <a:gd name="connsiteY3" fmla="*/ 1030941 h 10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070" h="1030941">
                <a:moveTo>
                  <a:pt x="0" y="0"/>
                </a:moveTo>
                <a:cubicBezTo>
                  <a:pt x="286871" y="53788"/>
                  <a:pt x="573742" y="107576"/>
                  <a:pt x="618565" y="233082"/>
                </a:cubicBezTo>
                <a:cubicBezTo>
                  <a:pt x="663388" y="358588"/>
                  <a:pt x="248024" y="620059"/>
                  <a:pt x="268941" y="753035"/>
                </a:cubicBezTo>
                <a:cubicBezTo>
                  <a:pt x="289858" y="886011"/>
                  <a:pt x="516964" y="958476"/>
                  <a:pt x="744070" y="1030941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A76DBE38-6189-42F7-AABB-3A5CA7834664}"/>
              </a:ext>
            </a:extLst>
          </p:cNvPr>
          <p:cNvSpPr/>
          <p:nvPr/>
        </p:nvSpPr>
        <p:spPr>
          <a:xfrm>
            <a:off x="6947647" y="2908971"/>
            <a:ext cx="1380565" cy="1442822"/>
          </a:xfrm>
          <a:custGeom>
            <a:avLst/>
            <a:gdLst>
              <a:gd name="connsiteX0" fmla="*/ 0 w 1380565"/>
              <a:gd name="connsiteY0" fmla="*/ 1277547 h 1442822"/>
              <a:gd name="connsiteX1" fmla="*/ 412377 w 1380565"/>
              <a:gd name="connsiteY1" fmla="*/ 1420982 h 1442822"/>
              <a:gd name="connsiteX2" fmla="*/ 968188 w 1380565"/>
              <a:gd name="connsiteY2" fmla="*/ 865170 h 1442822"/>
              <a:gd name="connsiteX3" fmla="*/ 770965 w 1380565"/>
              <a:gd name="connsiteY3" fmla="*/ 94205 h 1442822"/>
              <a:gd name="connsiteX4" fmla="*/ 1380565 w 1380565"/>
              <a:gd name="connsiteY4" fmla="*/ 40417 h 144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0565" h="1442822">
                <a:moveTo>
                  <a:pt x="0" y="1277547"/>
                </a:moveTo>
                <a:cubicBezTo>
                  <a:pt x="125506" y="1383629"/>
                  <a:pt x="251012" y="1489711"/>
                  <a:pt x="412377" y="1420982"/>
                </a:cubicBezTo>
                <a:cubicBezTo>
                  <a:pt x="573742" y="1352253"/>
                  <a:pt x="908423" y="1086299"/>
                  <a:pt x="968188" y="865170"/>
                </a:cubicBezTo>
                <a:cubicBezTo>
                  <a:pt x="1027953" y="644041"/>
                  <a:pt x="702236" y="231664"/>
                  <a:pt x="770965" y="94205"/>
                </a:cubicBezTo>
                <a:cubicBezTo>
                  <a:pt x="839694" y="-43254"/>
                  <a:pt x="1110129" y="-1419"/>
                  <a:pt x="1380565" y="40417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63D03E14-1367-4646-9EF4-633AD0361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004" y="5037924"/>
            <a:ext cx="2110561" cy="1246506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708002A6-1291-4D43-9804-32FEE79569FB}"/>
              </a:ext>
            </a:extLst>
          </p:cNvPr>
          <p:cNvCxnSpPr>
            <a:stCxn id="58" idx="4"/>
          </p:cNvCxnSpPr>
          <p:nvPr/>
        </p:nvCxnSpPr>
        <p:spPr>
          <a:xfrm>
            <a:off x="8328212" y="2949388"/>
            <a:ext cx="421341" cy="105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0F808A52-1689-4671-8547-EC44A8BF7800}"/>
              </a:ext>
            </a:extLst>
          </p:cNvPr>
          <p:cNvSpPr/>
          <p:nvPr/>
        </p:nvSpPr>
        <p:spPr>
          <a:xfrm>
            <a:off x="2684699" y="2601157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9D1BFF6F-14C4-4663-8954-6AA1C3CF78F3}"/>
              </a:ext>
            </a:extLst>
          </p:cNvPr>
          <p:cNvGrpSpPr/>
          <p:nvPr/>
        </p:nvGrpSpPr>
        <p:grpSpPr>
          <a:xfrm>
            <a:off x="684270" y="785587"/>
            <a:ext cx="7620000" cy="1030206"/>
            <a:chOff x="684270" y="785587"/>
            <a:chExt cx="7620000" cy="1030206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5516894B-854E-4FC5-9752-49D487DF7A06}"/>
                </a:ext>
              </a:extLst>
            </p:cNvPr>
            <p:cNvGrpSpPr/>
            <p:nvPr/>
          </p:nvGrpSpPr>
          <p:grpSpPr>
            <a:xfrm>
              <a:off x="684270" y="785587"/>
              <a:ext cx="7620000" cy="1030206"/>
              <a:chOff x="555413" y="1029550"/>
              <a:chExt cx="7620000" cy="1030206"/>
            </a:xfrm>
          </p:grpSpPr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51E181F4-043D-4CC1-8C16-16AFCE0BC65A}"/>
                  </a:ext>
                </a:extLst>
              </p:cNvPr>
              <p:cNvSpPr txBox="1"/>
              <p:nvPr/>
            </p:nvSpPr>
            <p:spPr>
              <a:xfrm>
                <a:off x="4145284" y="1029550"/>
                <a:ext cx="1286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444FA45C-B8E5-4885-9B96-E900B038245C}"/>
                  </a:ext>
                </a:extLst>
              </p:cNvPr>
              <p:cNvGrpSpPr/>
              <p:nvPr/>
            </p:nvGrpSpPr>
            <p:grpSpPr>
              <a:xfrm>
                <a:off x="555413" y="1279212"/>
                <a:ext cx="7620000" cy="443708"/>
                <a:chOff x="88053" y="1279212"/>
                <a:chExt cx="8805334" cy="443708"/>
              </a:xfrm>
            </p:grpSpPr>
            <p:sp>
              <p:nvSpPr>
                <p:cNvPr id="26" name="Pfeil: nach rechts 25">
                  <a:extLst>
                    <a:ext uri="{FF2B5EF4-FFF2-40B4-BE49-F238E27FC236}">
                      <a16:creationId xmlns:a16="http://schemas.microsoft.com/office/drawing/2014/main" id="{AEC57439-B1C5-4E76-BD78-1913B031DC2C}"/>
                    </a:ext>
                  </a:extLst>
                </p:cNvPr>
                <p:cNvSpPr/>
                <p:nvPr/>
              </p:nvSpPr>
              <p:spPr>
                <a:xfrm>
                  <a:off x="172381" y="1279212"/>
                  <a:ext cx="8632951" cy="401106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D2193281-7AF0-4564-A8FD-05390A4026EC}"/>
                    </a:ext>
                  </a:extLst>
                </p:cNvPr>
                <p:cNvSpPr/>
                <p:nvPr/>
              </p:nvSpPr>
              <p:spPr>
                <a:xfrm>
                  <a:off x="88053" y="1473262"/>
                  <a:ext cx="8805334" cy="2496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33BBAF0-9341-4AD5-AB8A-E24E0B34CA6A}"/>
                  </a:ext>
                </a:extLst>
              </p:cNvPr>
              <p:cNvSpPr txBox="1"/>
              <p:nvPr/>
            </p:nvSpPr>
            <p:spPr>
              <a:xfrm>
                <a:off x="881715" y="1413425"/>
                <a:ext cx="9668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 </a:t>
                </a:r>
                <a:r>
                  <a:rPr lang="en-US" dirty="0" err="1"/>
                  <a:t>GYa</a:t>
                </a:r>
                <a:endParaRPr lang="en-US" dirty="0"/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192B9B1D-F1E6-45A4-9BAC-393708A74A5B}"/>
                  </a:ext>
                </a:extLst>
              </p:cNvPr>
              <p:cNvSpPr txBox="1"/>
              <p:nvPr/>
            </p:nvSpPr>
            <p:spPr>
              <a:xfrm>
                <a:off x="2342544" y="1413425"/>
                <a:ext cx="14301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Nucleotides</a:t>
                </a:r>
              </a:p>
              <a:p>
                <a:pPr algn="ctr"/>
                <a:r>
                  <a:rPr lang="en-US" dirty="0"/>
                  <a:t>&amp; fatty acids</a:t>
                </a:r>
              </a:p>
            </p:txBody>
          </p: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E9E241DB-FD20-4395-A82A-E62FE2120972}"/>
                  </a:ext>
                </a:extLst>
              </p:cNvPr>
              <p:cNvSpPr txBox="1"/>
              <p:nvPr/>
            </p:nvSpPr>
            <p:spPr>
              <a:xfrm>
                <a:off x="3898613" y="1413425"/>
                <a:ext cx="143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RNA</a:t>
                </a:r>
              </a:p>
            </p:txBody>
          </p: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FD5FDDEC-E566-40F1-8C3B-4669264CEA4E}"/>
                  </a:ext>
                </a:extLst>
              </p:cNvPr>
              <p:cNvSpPr txBox="1"/>
              <p:nvPr/>
            </p:nvSpPr>
            <p:spPr>
              <a:xfrm>
                <a:off x="5236845" y="1420847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mol. evolution</a:t>
                </a:r>
              </a:p>
            </p:txBody>
          </p:sp>
        </p:grp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F203B244-0AF5-4F83-B5A5-0F753E996C9E}"/>
                </a:ext>
              </a:extLst>
            </p:cNvPr>
            <p:cNvSpPr txBox="1"/>
            <p:nvPr/>
          </p:nvSpPr>
          <p:spPr>
            <a:xfrm>
              <a:off x="7452522" y="1131615"/>
              <a:ext cx="775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early life</a:t>
              </a:r>
            </a:p>
          </p:txBody>
        </p:sp>
      </p:grp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E29F8C94-ADB5-4526-8909-F741DD35D3FE}"/>
              </a:ext>
            </a:extLst>
          </p:cNvPr>
          <p:cNvSpPr/>
          <p:nvPr/>
        </p:nvSpPr>
        <p:spPr>
          <a:xfrm rot="17892171">
            <a:off x="4999195" y="4118305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E526880-5C93-4B93-B936-E293B4ADBE8C}"/>
              </a:ext>
            </a:extLst>
          </p:cNvPr>
          <p:cNvSpPr/>
          <p:nvPr/>
        </p:nvSpPr>
        <p:spPr>
          <a:xfrm>
            <a:off x="4985676" y="443930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2A3D25F-AA9F-470F-8FD8-983A4C725B3D}"/>
              </a:ext>
            </a:extLst>
          </p:cNvPr>
          <p:cNvSpPr txBox="1"/>
          <p:nvPr/>
        </p:nvSpPr>
        <p:spPr>
          <a:xfrm>
            <a:off x="3955775" y="4563529"/>
            <a:ext cx="207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Activating</a:t>
            </a:r>
            <a:endParaRPr lang="de-DE" b="1" dirty="0"/>
          </a:p>
          <a:p>
            <a:pPr algn="ctr"/>
            <a:r>
              <a:rPr lang="de-DE" b="1" dirty="0" err="1"/>
              <a:t>chemicals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6BDF12-885B-465B-BFDA-BA29BC47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74" y="4284798"/>
            <a:ext cx="1308468" cy="12037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64C8A8-E0B3-4354-AC15-4F0732087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982" y="1760386"/>
            <a:ext cx="1059098" cy="1447335"/>
          </a:xfrm>
          <a:prstGeom prst="rect">
            <a:avLst/>
          </a:prstGeom>
        </p:spPr>
      </p:pic>
      <p:pic>
        <p:nvPicPr>
          <p:cNvPr id="15" name="Grafik 14" descr="Ein Bild, das Text, dunkel enthält.&#10;&#10;Automatisch generierte Beschreibung">
            <a:extLst>
              <a:ext uri="{FF2B5EF4-FFF2-40B4-BE49-F238E27FC236}">
                <a16:creationId xmlns:a16="http://schemas.microsoft.com/office/drawing/2014/main" id="{53188B3D-1A0E-4D80-8E12-D25C0ECF1A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-340" r="52257" b="7304"/>
          <a:stretch/>
        </p:blipFill>
        <p:spPr>
          <a:xfrm>
            <a:off x="6148541" y="1510353"/>
            <a:ext cx="982578" cy="1753976"/>
          </a:xfrm>
          <a:prstGeom prst="rect">
            <a:avLst/>
          </a:prstGeom>
        </p:spPr>
      </p:pic>
      <p:sp>
        <p:nvSpPr>
          <p:cNvPr id="63" name="Rechteck 62">
            <a:extLst>
              <a:ext uri="{FF2B5EF4-FFF2-40B4-BE49-F238E27FC236}">
                <a16:creationId xmlns:a16="http://schemas.microsoft.com/office/drawing/2014/main" id="{D9B42C79-65A1-451E-90E7-F26FB8C8DE96}"/>
              </a:ext>
            </a:extLst>
          </p:cNvPr>
          <p:cNvSpPr/>
          <p:nvPr/>
        </p:nvSpPr>
        <p:spPr>
          <a:xfrm>
            <a:off x="2446685" y="6490016"/>
            <a:ext cx="4091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/>
              <a:t>Powner, Gerland, Sutherland, </a:t>
            </a:r>
            <a:r>
              <a:rPr lang="fr-FR" sz="1000" b="1" i="1" dirty="0"/>
              <a:t>Nature</a:t>
            </a:r>
            <a:r>
              <a:rPr lang="fr-FR" sz="1000" b="1" dirty="0"/>
              <a:t> </a:t>
            </a:r>
            <a:r>
              <a:rPr lang="fr-FR" sz="1000" dirty="0"/>
              <a:t>vol 459, 239-242 (2009)</a:t>
            </a:r>
          </a:p>
        </p:txBody>
      </p:sp>
    </p:spTree>
    <p:extLst>
      <p:ext uri="{BB962C8B-B14F-4D97-AF65-F5344CB8AC3E}">
        <p14:creationId xmlns:p14="http://schemas.microsoft.com/office/powerpoint/2010/main" val="3180455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40" grpId="0" animBg="1"/>
      <p:bldP spid="42" grpId="0" animBg="1"/>
      <p:bldP spid="46" grpId="0" animBg="1"/>
      <p:bldP spid="47" grpId="0" animBg="1"/>
      <p:bldP spid="48" grpId="0" animBg="1"/>
      <p:bldP spid="50" grpId="0" animBg="1"/>
      <p:bldP spid="53" grpId="0" animBg="1"/>
      <p:bldP spid="56" grpId="0" animBg="1"/>
      <p:bldP spid="57" grpId="0" animBg="1"/>
      <p:bldP spid="58" grpId="0" animBg="1"/>
      <p:bldP spid="62" grpId="0" animBg="1"/>
      <p:bldP spid="44" grpId="0" animBg="1"/>
      <p:bldP spid="49" grpId="0" animBg="1"/>
      <p:bldP spid="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Improving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mesh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85B57A-3725-2281-9383-E689B7DCCBA1}"/>
              </a:ext>
            </a:extLst>
          </p:cNvPr>
          <p:cNvSpPr txBox="1"/>
          <p:nvPr/>
        </p:nvSpPr>
        <p:spPr>
          <a:xfrm>
            <a:off x="266006" y="5447195"/>
            <a:ext cx="8611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Rule: </a:t>
            </a:r>
            <a:r>
              <a:rPr lang="de-DE" b="1" dirty="0" err="1"/>
              <a:t>Reduce</a:t>
            </a:r>
            <a:r>
              <a:rPr lang="de-DE" b="1" dirty="0"/>
              <a:t> </a:t>
            </a:r>
            <a:r>
              <a:rPr lang="de-DE" b="1" dirty="0" err="1"/>
              <a:t>number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elements</a:t>
            </a:r>
            <a:r>
              <a:rPr lang="de-DE" b="1" dirty="0"/>
              <a:t> </a:t>
            </a:r>
            <a:r>
              <a:rPr lang="de-DE" b="1" dirty="0" err="1"/>
              <a:t>as</a:t>
            </a:r>
            <a:r>
              <a:rPr lang="de-DE" b="1" dirty="0"/>
              <a:t> </a:t>
            </a:r>
            <a:r>
              <a:rPr lang="de-DE" b="1" dirty="0" err="1"/>
              <a:t>much</a:t>
            </a:r>
            <a:r>
              <a:rPr lang="de-DE" b="1" dirty="0"/>
              <a:t> </a:t>
            </a:r>
            <a:r>
              <a:rPr lang="de-DE" b="1" dirty="0" err="1"/>
              <a:t>as</a:t>
            </a:r>
            <a:r>
              <a:rPr lang="de-DE" b="1" dirty="0"/>
              <a:t> possible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maintain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projected</a:t>
            </a:r>
            <a:r>
              <a:rPr lang="de-DE" b="1" dirty="0"/>
              <a:t> </a:t>
            </a:r>
            <a:r>
              <a:rPr lang="de-DE" b="1" dirty="0" err="1"/>
              <a:t>precision</a:t>
            </a:r>
            <a:r>
              <a:rPr lang="de-DE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D10A71-C838-541B-E75B-4DBE4C011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5317"/>
            <a:ext cx="9144000" cy="42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8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Improving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mesh</a:t>
            </a:r>
            <a:endParaRPr lang="de-DE" sz="3000" b="0" strike="noStrike" spc="-1" dirty="0">
              <a:latin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641226-D70E-F580-B6B1-A7ABDCDE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695"/>
            <a:ext cx="9144000" cy="40426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DE0C1B2-4B81-498E-49D6-314CE82F0A0F}"/>
              </a:ext>
            </a:extLst>
          </p:cNvPr>
          <p:cNvSpPr txBox="1"/>
          <p:nvPr/>
        </p:nvSpPr>
        <p:spPr>
          <a:xfrm>
            <a:off x="1759131" y="5782491"/>
            <a:ext cx="469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set</a:t>
            </a:r>
            <a:r>
              <a:rPr lang="de-DE" dirty="0"/>
              <a:t> in </a:t>
            </a:r>
            <a:r>
              <a:rPr lang="de-DE" dirty="0" err="1"/>
              <a:t>component</a:t>
            </a:r>
            <a:r>
              <a:rPr lang="de-DE" dirty="0"/>
              <a:t> -&gt; „</a:t>
            </a:r>
            <a:r>
              <a:rPr lang="de-DE" dirty="0" err="1"/>
              <a:t>shape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“ &amp; </a:t>
            </a:r>
            <a:r>
              <a:rPr lang="de-DE" dirty="0" err="1"/>
              <a:t>discretization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in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nodes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327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Element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order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-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visualization</a:t>
            </a:r>
            <a:endParaRPr lang="de-DE" sz="3000" b="0" strike="noStrike" spc="-1" dirty="0"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4D9EDD-292E-C2D9-D900-811189C4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621" y="1229781"/>
            <a:ext cx="3456757" cy="182988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6B5D29-8EF7-CD54-A0DA-D8C770899DF1}"/>
              </a:ext>
            </a:extLst>
          </p:cNvPr>
          <p:cNvSpPr txBox="1"/>
          <p:nvPr/>
        </p:nvSpPr>
        <p:spPr>
          <a:xfrm>
            <a:off x="2915338" y="639035"/>
            <a:ext cx="292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Example</a:t>
            </a:r>
            <a:r>
              <a:rPr lang="de-DE" dirty="0"/>
              <a:t>: 1D </a:t>
            </a:r>
            <a:r>
              <a:rPr lang="de-DE" dirty="0" err="1"/>
              <a:t>solution</a:t>
            </a:r>
            <a:endParaRPr lang="de-DE" dirty="0"/>
          </a:p>
          <a:p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correct</a:t>
            </a:r>
            <a:r>
              <a:rPr lang="de-DE" dirty="0"/>
              <a:t>“ </a:t>
            </a:r>
            <a:r>
              <a:rPr lang="de-DE" dirty="0" err="1"/>
              <a:t>result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37E650-5EA5-10F6-534E-CFC8CA4A9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43" y="3650414"/>
            <a:ext cx="3320730" cy="1746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5247DE9-57CB-4ACA-FA20-9761A8CA1DB1}"/>
              </a:ext>
            </a:extLst>
          </p:cNvPr>
          <p:cNvSpPr txBox="1"/>
          <p:nvPr/>
        </p:nvSpPr>
        <p:spPr>
          <a:xfrm>
            <a:off x="0" y="3170375"/>
            <a:ext cx="310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Bad</a:t>
            </a:r>
            <a:r>
              <a:rPr lang="de-DE" dirty="0"/>
              <a:t>: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,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order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D6F83A0-DC5B-FBB3-E2A8-00BC95297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367" y="3503847"/>
            <a:ext cx="3505200" cy="190554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A5D82D7-1CD2-D996-DE94-AB79E96564AF}"/>
              </a:ext>
            </a:extLst>
          </p:cNvPr>
          <p:cNvSpPr txBox="1"/>
          <p:nvPr/>
        </p:nvSpPr>
        <p:spPr>
          <a:xfrm>
            <a:off x="4930367" y="2948729"/>
            <a:ext cx="332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Better</a:t>
            </a:r>
            <a:r>
              <a:rPr lang="de-DE" dirty="0"/>
              <a:t>: same </a:t>
            </a:r>
            <a:r>
              <a:rPr lang="de-DE" dirty="0" err="1"/>
              <a:t>order</a:t>
            </a:r>
            <a:r>
              <a:rPr lang="de-DE" dirty="0"/>
              <a:t>, but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&amp; not uniform</a:t>
            </a:r>
          </a:p>
        </p:txBody>
      </p:sp>
    </p:spTree>
    <p:extLst>
      <p:ext uri="{BB962C8B-B14F-4D97-AF65-F5344CB8AC3E}">
        <p14:creationId xmlns:p14="http://schemas.microsoft.com/office/powerpoint/2010/main" val="6457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Element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order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-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visualization</a:t>
            </a:r>
            <a:endParaRPr lang="de-DE" sz="3000" b="0" strike="noStrike" spc="-1" dirty="0"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4D9EDD-292E-C2D9-D900-811189C4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621" y="1229781"/>
            <a:ext cx="3456757" cy="182988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6B5D29-8EF7-CD54-A0DA-D8C770899DF1}"/>
              </a:ext>
            </a:extLst>
          </p:cNvPr>
          <p:cNvSpPr txBox="1"/>
          <p:nvPr/>
        </p:nvSpPr>
        <p:spPr>
          <a:xfrm>
            <a:off x="2915338" y="639035"/>
            <a:ext cx="292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Example</a:t>
            </a:r>
            <a:r>
              <a:rPr lang="de-DE" dirty="0"/>
              <a:t>: 1D </a:t>
            </a:r>
            <a:r>
              <a:rPr lang="de-DE" dirty="0" err="1"/>
              <a:t>solution</a:t>
            </a:r>
            <a:endParaRPr lang="de-DE" dirty="0"/>
          </a:p>
          <a:p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correct</a:t>
            </a:r>
            <a:r>
              <a:rPr lang="de-DE" dirty="0"/>
              <a:t>“ </a:t>
            </a:r>
            <a:r>
              <a:rPr lang="de-DE" dirty="0" err="1"/>
              <a:t>result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D82D7-1CD2-D996-DE94-AB79E96564AF}"/>
              </a:ext>
            </a:extLst>
          </p:cNvPr>
          <p:cNvSpPr txBox="1"/>
          <p:nvPr/>
        </p:nvSpPr>
        <p:spPr>
          <a:xfrm>
            <a:off x="2052209" y="3059668"/>
            <a:ext cx="332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Even </a:t>
            </a:r>
            <a:r>
              <a:rPr lang="de-DE" b="1" dirty="0" err="1"/>
              <a:t>better</a:t>
            </a:r>
            <a:r>
              <a:rPr lang="de-DE" dirty="0"/>
              <a:t>: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,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731CDA-E5CA-F299-1234-CF524A171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209" y="3713089"/>
            <a:ext cx="5505690" cy="280487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2B3D30A-5807-D24F-D4CC-B9CD746C9C80}"/>
              </a:ext>
            </a:extLst>
          </p:cNvPr>
          <p:cNvSpPr/>
          <p:nvPr/>
        </p:nvSpPr>
        <p:spPr>
          <a:xfrm>
            <a:off x="1640541" y="2949388"/>
            <a:ext cx="6418730" cy="356857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570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1EA6B55-5BED-7AFE-7FD5-62DDB2915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978"/>
            <a:ext cx="9144000" cy="62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0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08B8A14-AAE5-1CB4-ED89-8CC8B0D4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927"/>
            <a:ext cx="9144000" cy="50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92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7">
            <a:extLst>
              <a:ext uri="{FF2B5EF4-FFF2-40B4-BE49-F238E27FC236}">
                <a16:creationId xmlns:a16="http://schemas.microsoft.com/office/drawing/2014/main" id="{0B526EFD-6111-83BC-7DF0-585A02344D64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Basic „tricks“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A1C374-B2EF-22A4-A652-7C033D042811}"/>
              </a:ext>
            </a:extLst>
          </p:cNvPr>
          <p:cNvSpPr txBox="1"/>
          <p:nvPr/>
        </p:nvSpPr>
        <p:spPr>
          <a:xfrm>
            <a:off x="162305" y="648867"/>
            <a:ext cx="87653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 </a:t>
            </a:r>
            <a:r>
              <a:rPr lang="de-DE" dirty="0" err="1"/>
              <a:t>appropriate</a:t>
            </a:r>
            <a:r>
              <a:rPr lang="de-DE" dirty="0"/>
              <a:t> </a:t>
            </a:r>
            <a:r>
              <a:rPr lang="de-DE" dirty="0" err="1"/>
              <a:t>repair</a:t>
            </a:r>
            <a:r>
              <a:rPr lang="de-DE" dirty="0"/>
              <a:t> </a:t>
            </a:r>
            <a:r>
              <a:rPr lang="de-DE" dirty="0" err="1"/>
              <a:t>tolerance</a:t>
            </a:r>
            <a:r>
              <a:rPr lang="de-DE" dirty="0"/>
              <a:t> on </a:t>
            </a:r>
            <a:r>
              <a:rPr lang="de-DE" dirty="0" err="1"/>
              <a:t>union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(</a:t>
            </a:r>
            <a:r>
              <a:rPr lang="de-DE" dirty="0" err="1"/>
              <a:t>example</a:t>
            </a:r>
            <a:r>
              <a:rPr lang="de-DE" dirty="0"/>
              <a:t>: 2_3D..)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„de-</a:t>
            </a:r>
            <a:r>
              <a:rPr lang="de-DE" dirty="0" err="1"/>
              <a:t>featuring</a:t>
            </a:r>
            <a:r>
              <a:rPr lang="de-DE" dirty="0"/>
              <a:t>“ </a:t>
            </a:r>
            <a:r>
              <a:rPr lang="de-DE" dirty="0" err="1"/>
              <a:t>operations</a:t>
            </a:r>
            <a:r>
              <a:rPr lang="de-DE" dirty="0"/>
              <a:t> on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node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Also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domains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assign</a:t>
            </a:r>
            <a:r>
              <a:rPr lang="de-DE" dirty="0"/>
              <a:t>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nodes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size-subnodes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Try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(</a:t>
            </a:r>
            <a:r>
              <a:rPr lang="de-DE" dirty="0" err="1"/>
              <a:t>quad</a:t>
            </a:r>
            <a:r>
              <a:rPr lang="de-DE" dirty="0"/>
              <a:t>, </a:t>
            </a:r>
            <a:r>
              <a:rPr lang="de-DE" dirty="0" err="1"/>
              <a:t>mapped</a:t>
            </a:r>
            <a:r>
              <a:rPr lang="de-DE" dirty="0"/>
              <a:t> w.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subnode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Hard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predict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optimal (</a:t>
            </a:r>
            <a:r>
              <a:rPr lang="de-DE" dirty="0" err="1"/>
              <a:t>depends</a:t>
            </a:r>
            <a:r>
              <a:rPr lang="de-DE" dirty="0"/>
              <a:t> on </a:t>
            </a:r>
            <a:r>
              <a:rPr lang="de-DE" dirty="0" err="1"/>
              <a:t>problem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Plot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verify</a:t>
            </a:r>
            <a:r>
              <a:rPr lang="de-DE" dirty="0"/>
              <a:t>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element</a:t>
            </a:r>
            <a:r>
              <a:rPr lang="de-DE" dirty="0"/>
              <a:t> </a:t>
            </a:r>
            <a:r>
              <a:rPr lang="de-DE" dirty="0" err="1"/>
              <a:t>filter</a:t>
            </a:r>
            <a:r>
              <a:rPr lang="de-DE" dirty="0"/>
              <a:t>), </a:t>
            </a:r>
            <a:r>
              <a:rPr lang="de-DE" dirty="0" err="1"/>
              <a:t>mesh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histogram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Geometry</a:t>
            </a:r>
            <a:r>
              <a:rPr lang="de-DE" dirty="0"/>
              <a:t> -&gt; Virtual </a:t>
            </a:r>
            <a:r>
              <a:rPr lang="de-DE" dirty="0" err="1"/>
              <a:t>operations</a:t>
            </a:r>
            <a:r>
              <a:rPr lang="de-DE" dirty="0"/>
              <a:t> -&gt; Mesh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edges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edges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meshing</a:t>
            </a:r>
            <a:r>
              <a:rPr lang="de-DE" dirty="0"/>
              <a:t> (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own </a:t>
            </a:r>
            <a:r>
              <a:rPr lang="de-DE" dirty="0" err="1"/>
              <a:t>domain</a:t>
            </a:r>
            <a:r>
              <a:rPr lang="de-DE" dirty="0"/>
              <a:t>)!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Composite </a:t>
            </a:r>
            <a:r>
              <a:rPr lang="de-DE" dirty="0" err="1"/>
              <a:t>faces</a:t>
            </a:r>
            <a:r>
              <a:rPr lang="de-DE" dirty="0"/>
              <a:t> (e.g. </a:t>
            </a:r>
            <a:r>
              <a:rPr lang="de-DE" dirty="0" err="1"/>
              <a:t>cylinder</a:t>
            </a:r>
            <a:r>
              <a:rPr lang="de-DE" dirty="0"/>
              <a:t>) -&gt; </a:t>
            </a:r>
            <a:r>
              <a:rPr lang="de-DE" dirty="0" err="1"/>
              <a:t>unify</a:t>
            </a:r>
            <a:r>
              <a:rPr lang="de-DE" dirty="0"/>
              <a:t> </a:t>
            </a:r>
            <a:r>
              <a:rPr lang="de-DE" dirty="0" err="1"/>
              <a:t>faces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simplify</a:t>
            </a:r>
            <a:r>
              <a:rPr lang="de-DE" dirty="0"/>
              <a:t> </a:t>
            </a:r>
            <a:r>
              <a:rPr lang="de-DE" dirty="0" err="1"/>
              <a:t>meshing</a:t>
            </a:r>
            <a:r>
              <a:rPr lang="de-DE" dirty="0"/>
              <a:t> (</a:t>
            </a:r>
            <a:r>
              <a:rPr lang="de-DE" dirty="0" err="1"/>
              <a:t>use</a:t>
            </a:r>
            <a:r>
              <a:rPr lang="de-DE" dirty="0"/>
              <a:t> explicit </a:t>
            </a:r>
            <a:r>
              <a:rPr lang="de-DE" dirty="0" err="1"/>
              <a:t>selection</a:t>
            </a:r>
            <a:r>
              <a:rPr lang="de-DE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147FAC-AB47-2E91-BED8-27012873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3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87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27">
            <a:extLst>
              <a:ext uri="{FF2B5EF4-FFF2-40B4-BE49-F238E27FC236}">
                <a16:creationId xmlns:a16="http://schemas.microsoft.com/office/drawing/2014/main" id="{A6446006-97C3-AF8D-681A-8B371E0CE43B}"/>
              </a:ext>
            </a:extLst>
          </p:cNvPr>
          <p:cNvSpPr/>
          <p:nvPr/>
        </p:nvSpPr>
        <p:spPr>
          <a:xfrm>
            <a:off x="0" y="29160"/>
            <a:ext cx="914400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N: Repeat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steps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1-5 f.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other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000" b="1" spc="-1" dirty="0" err="1">
                <a:solidFill>
                  <a:srgbClr val="000000"/>
                </a:solidFill>
                <a:latin typeface="Calibri"/>
              </a:rPr>
              <a:t>physics</a:t>
            </a:r>
            <a:r>
              <a:rPr lang="de-DE" sz="3000" b="1" spc="-1" dirty="0">
                <a:solidFill>
                  <a:srgbClr val="000000"/>
                </a:solidFill>
                <a:latin typeface="Calibri"/>
              </a:rPr>
              <a:t> models@2D</a:t>
            </a:r>
            <a:endParaRPr lang="de-DE" sz="3000" b="0" strike="noStrike" spc="-1" dirty="0"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AFA3E-25F8-D4FA-58A0-605612E4517E}"/>
              </a:ext>
            </a:extLst>
          </p:cNvPr>
          <p:cNvSpPr txBox="1"/>
          <p:nvPr/>
        </p:nvSpPr>
        <p:spPr>
          <a:xfrm>
            <a:off x="257694" y="987188"/>
            <a:ext cx="86119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Redo</a:t>
            </a:r>
            <a:r>
              <a:rPr lang="de-DE" dirty="0"/>
              <a:t> </a:t>
            </a:r>
            <a:r>
              <a:rPr lang="de-DE" dirty="0" err="1"/>
              <a:t>sim</a:t>
            </a:r>
            <a:r>
              <a:rPr lang="de-DE" dirty="0"/>
              <a:t> 2D </a:t>
            </a:r>
            <a:r>
              <a:rPr lang="de-DE" dirty="0" err="1"/>
              <a:t>with</a:t>
            </a:r>
            <a:r>
              <a:rPr lang="de-DE" dirty="0"/>
              <a:t> simple </a:t>
            </a:r>
            <a:r>
              <a:rPr lang="de-DE" dirty="0" err="1"/>
              <a:t>rectangle</a:t>
            </a:r>
            <a:r>
              <a:rPr lang="de-DE" dirty="0"/>
              <a:t> </a:t>
            </a:r>
            <a:r>
              <a:rPr lang="de-DE" dirty="0" err="1"/>
              <a:t>geometry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Global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parameter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Setting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(D = 100e-12[m^2/s], ST=0.03[1/K], 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Setting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(</a:t>
            </a:r>
            <a:r>
              <a:rPr lang="de-DE" dirty="0" err="1"/>
              <a:t>parametrized</a:t>
            </a:r>
            <a:r>
              <a:rPr lang="de-DE" dirty="0"/>
              <a:t> </a:t>
            </a:r>
            <a:r>
              <a:rPr lang="de-DE" dirty="0" err="1"/>
              <a:t>dimensions</a:t>
            </a:r>
            <a:r>
              <a:rPr lang="de-DE" dirty="0"/>
              <a:t> -&gt; </a:t>
            </a:r>
            <a:r>
              <a:rPr lang="de-DE" dirty="0" err="1"/>
              <a:t>to</a:t>
            </a:r>
            <a:r>
              <a:rPr lang="de-DE" dirty="0"/>
              <a:t> global </a:t>
            </a:r>
            <a:r>
              <a:rPr lang="de-DE" dirty="0" err="1"/>
              <a:t>parameters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Materials (</a:t>
            </a:r>
            <a:r>
              <a:rPr lang="de-DE" dirty="0" err="1"/>
              <a:t>water</a:t>
            </a:r>
            <a:r>
              <a:rPr lang="de-DE" dirty="0"/>
              <a:t>),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, also </a:t>
            </a:r>
            <a:r>
              <a:rPr lang="de-DE" dirty="0" err="1"/>
              <a:t>Temp</a:t>
            </a:r>
            <a:r>
              <a:rPr lang="de-DE" dirty="0"/>
              <a:t> </a:t>
            </a:r>
            <a:r>
              <a:rPr lang="de-DE" dirty="0" err="1"/>
              <a:t>dependent</a:t>
            </a:r>
            <a:r>
              <a:rPr lang="de-DE" dirty="0"/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Setup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conduction</a:t>
            </a:r>
            <a:r>
              <a:rPr lang="de-DE" dirty="0"/>
              <a:t>, </a:t>
            </a:r>
            <a:r>
              <a:rPr lang="de-DE" dirty="0" err="1"/>
              <a:t>navier</a:t>
            </a:r>
            <a:r>
              <a:rPr lang="de-DE" dirty="0"/>
              <a:t> </a:t>
            </a:r>
            <a:r>
              <a:rPr lang="de-DE" dirty="0" err="1"/>
              <a:t>stokes</a:t>
            </a:r>
            <a:r>
              <a:rPr lang="de-DE" dirty="0"/>
              <a:t> </a:t>
            </a:r>
            <a:r>
              <a:rPr lang="de-DE" dirty="0" err="1"/>
              <a:t>equation</a:t>
            </a:r>
            <a:r>
              <a:rPr lang="de-DE" dirty="0"/>
              <a:t>, </a:t>
            </a:r>
            <a:r>
              <a:rPr lang="de-DE" dirty="0" err="1"/>
              <a:t>movement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dissolved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(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all </a:t>
            </a:r>
            <a:r>
              <a:rPr lang="de-DE" dirty="0" err="1"/>
              <a:t>elements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Compressible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+ </a:t>
            </a:r>
            <a:r>
              <a:rPr lang="de-DE" dirty="0" err="1"/>
              <a:t>Conservative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flux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Zero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Setup </a:t>
            </a:r>
            <a:r>
              <a:rPr lang="de-DE" dirty="0" err="1"/>
              <a:t>solver</a:t>
            </a:r>
            <a:r>
              <a:rPr lang="de-DE" dirty="0"/>
              <a:t> -&gt; subsequent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„all in </a:t>
            </a:r>
            <a:r>
              <a:rPr lang="de-DE" dirty="0" err="1"/>
              <a:t>one</a:t>
            </a:r>
            <a:r>
              <a:rPr lang="de-DE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2x </a:t>
            </a:r>
            <a:r>
              <a:rPr lang="de-DE" dirty="0" err="1"/>
              <a:t>steady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+ 1x time </a:t>
            </a:r>
            <a:r>
              <a:rPr lang="de-DE" dirty="0" err="1"/>
              <a:t>dependent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Visualize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@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Add simple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2 </a:t>
            </a:r>
            <a:r>
              <a:rPr lang="de-DE" dirty="0" err="1"/>
              <a:t>species</a:t>
            </a:r>
            <a:r>
              <a:rPr lang="de-DE" dirty="0"/>
              <a:t> (</a:t>
            </a:r>
            <a:r>
              <a:rPr lang="de-DE" dirty="0" err="1"/>
              <a:t>kon</a:t>
            </a:r>
            <a:r>
              <a:rPr lang="de-DE" dirty="0"/>
              <a:t>: 1e-2[1/(Ms)], </a:t>
            </a:r>
            <a:r>
              <a:rPr lang="de-DE" dirty="0" err="1"/>
              <a:t>koff</a:t>
            </a:r>
            <a:r>
              <a:rPr lang="de-DE" dirty="0"/>
              <a:t>: 1e-3[1/s]), 24[h] (</a:t>
            </a:r>
            <a:r>
              <a:rPr lang="de-DE" dirty="0" err="1"/>
              <a:t>using</a:t>
            </a:r>
            <a:r>
              <a:rPr lang="de-DE" dirty="0"/>
              <a:t> 2nd TDS </a:t>
            </a:r>
            <a:r>
              <a:rPr lang="de-DE" dirty="0" err="1"/>
              <a:t>node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Timefact:0.0001, DT1=10x DT2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Evaluate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integration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Width: 170um, Height: 20mm</a:t>
            </a:r>
          </a:p>
        </p:txBody>
      </p:sp>
    </p:spTree>
    <p:extLst>
      <p:ext uri="{BB962C8B-B14F-4D97-AF65-F5344CB8AC3E}">
        <p14:creationId xmlns:p14="http://schemas.microsoft.com/office/powerpoint/2010/main" val="28650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andscapeTrafo">
            <a:hlinkClick r:id="" action="ppaction://media"/>
            <a:extLst>
              <a:ext uri="{FF2B5EF4-FFF2-40B4-BE49-F238E27FC236}">
                <a16:creationId xmlns:a16="http://schemas.microsoft.com/office/drawing/2014/main" id="{0AD86A76-37F4-46E3-8F44-4EB4E274B1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4.9583"/>
                </p14:media>
              </p:ext>
            </p:extLst>
          </p:nvPr>
        </p:nvPicPr>
        <p:blipFill rotWithShape="1">
          <a:blip r:embed="rId5"/>
          <a:srcRect l="805"/>
          <a:stretch/>
        </p:blipFill>
        <p:spPr>
          <a:xfrm>
            <a:off x="14204" y="1658886"/>
            <a:ext cx="9141686" cy="517821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0B93C25-6BC9-4CFA-AB14-5ACF75A80D22}"/>
              </a:ext>
            </a:extLst>
          </p:cNvPr>
          <p:cNvSpPr/>
          <p:nvPr/>
        </p:nvSpPr>
        <p:spPr>
          <a:xfrm>
            <a:off x="0" y="0"/>
            <a:ext cx="9144000" cy="1679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30200" dist="190500" dir="6180000" sx="103000" sy="103000" algn="t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7FEDEFDB-7AD9-40CD-8217-2881BC26F09C}"/>
              </a:ext>
            </a:extLst>
          </p:cNvPr>
          <p:cNvSpPr txBox="1">
            <a:spLocks/>
          </p:cNvSpPr>
          <p:nvPr/>
        </p:nvSpPr>
        <p:spPr bwMode="auto">
          <a:xfrm>
            <a:off x="0" y="-206805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de-DE" sz="4000" b="1" dirty="0" err="1"/>
              <a:t>It‘s</a:t>
            </a:r>
            <a:r>
              <a:rPr lang="de-DE" sz="4000" b="1" dirty="0"/>
              <a:t> </a:t>
            </a:r>
            <a:r>
              <a:rPr lang="de-DE" sz="4000" b="1" dirty="0" err="1"/>
              <a:t>hard</a:t>
            </a:r>
            <a:r>
              <a:rPr lang="de-DE" sz="4000" b="1" dirty="0"/>
              <a:t>!</a:t>
            </a:r>
            <a:endParaRPr lang="de-DE" sz="2200" dirty="0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B044D97-E6B7-4BD3-89F3-7092A0E499E6}"/>
              </a:ext>
            </a:extLst>
          </p:cNvPr>
          <p:cNvGrpSpPr/>
          <p:nvPr/>
        </p:nvGrpSpPr>
        <p:grpSpPr>
          <a:xfrm>
            <a:off x="684270" y="785587"/>
            <a:ext cx="7620000" cy="992359"/>
            <a:chOff x="684270" y="785587"/>
            <a:chExt cx="7620000" cy="992359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1F416A1E-15EA-41EE-8A41-AD4A27D05A50}"/>
                </a:ext>
              </a:extLst>
            </p:cNvPr>
            <p:cNvGrpSpPr/>
            <p:nvPr/>
          </p:nvGrpSpPr>
          <p:grpSpPr>
            <a:xfrm>
              <a:off x="684270" y="785587"/>
              <a:ext cx="7620000" cy="760629"/>
              <a:chOff x="555413" y="1029550"/>
              <a:chExt cx="7620000" cy="760629"/>
            </a:xfrm>
          </p:grpSpPr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8027DE66-3679-4FA4-95EA-AAAEFAB4FF7F}"/>
                  </a:ext>
                </a:extLst>
              </p:cNvPr>
              <p:cNvSpPr txBox="1"/>
              <p:nvPr/>
            </p:nvSpPr>
            <p:spPr>
              <a:xfrm>
                <a:off x="4145284" y="1029550"/>
                <a:ext cx="1286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1EC7E93C-6EC5-48CB-B127-6102B4A852CB}"/>
                  </a:ext>
                </a:extLst>
              </p:cNvPr>
              <p:cNvGrpSpPr/>
              <p:nvPr/>
            </p:nvGrpSpPr>
            <p:grpSpPr>
              <a:xfrm>
                <a:off x="555413" y="1279212"/>
                <a:ext cx="7620000" cy="443708"/>
                <a:chOff x="88053" y="1279212"/>
                <a:chExt cx="8805334" cy="443708"/>
              </a:xfrm>
            </p:grpSpPr>
            <p:sp>
              <p:nvSpPr>
                <p:cNvPr id="64" name="Pfeil: nach rechts 63">
                  <a:extLst>
                    <a:ext uri="{FF2B5EF4-FFF2-40B4-BE49-F238E27FC236}">
                      <a16:creationId xmlns:a16="http://schemas.microsoft.com/office/drawing/2014/main" id="{132EF3D5-9EC0-438C-A17D-04FA866635D8}"/>
                    </a:ext>
                  </a:extLst>
                </p:cNvPr>
                <p:cNvSpPr/>
                <p:nvPr/>
              </p:nvSpPr>
              <p:spPr>
                <a:xfrm>
                  <a:off x="172381" y="1279212"/>
                  <a:ext cx="8632951" cy="401106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Rechteck 64">
                  <a:extLst>
                    <a:ext uri="{FF2B5EF4-FFF2-40B4-BE49-F238E27FC236}">
                      <a16:creationId xmlns:a16="http://schemas.microsoft.com/office/drawing/2014/main" id="{C1FA05AD-57A1-4010-A5BF-83CDC3495498}"/>
                    </a:ext>
                  </a:extLst>
                </p:cNvPr>
                <p:cNvSpPr/>
                <p:nvPr/>
              </p:nvSpPr>
              <p:spPr>
                <a:xfrm>
                  <a:off x="88053" y="1473262"/>
                  <a:ext cx="8805334" cy="2496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B8894D7F-CE90-4F28-945F-E8887C8BD568}"/>
                  </a:ext>
                </a:extLst>
              </p:cNvPr>
              <p:cNvSpPr txBox="1"/>
              <p:nvPr/>
            </p:nvSpPr>
            <p:spPr>
              <a:xfrm>
                <a:off x="881715" y="1413425"/>
                <a:ext cx="9668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 </a:t>
                </a:r>
                <a:r>
                  <a:rPr lang="en-US" dirty="0" err="1"/>
                  <a:t>GYa</a:t>
                </a:r>
                <a:endParaRPr lang="en-US" dirty="0"/>
              </a:p>
            </p:txBody>
          </p: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F9C45547-55AA-4868-85C0-BAEA91B1B04D}"/>
                  </a:ext>
                </a:extLst>
              </p:cNvPr>
              <p:cNvSpPr txBox="1"/>
              <p:nvPr/>
            </p:nvSpPr>
            <p:spPr>
              <a:xfrm>
                <a:off x="2342544" y="1413425"/>
                <a:ext cx="143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Nucleotides</a:t>
                </a:r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866BFFD3-9162-4A74-A89A-22E9732F451C}"/>
                  </a:ext>
                </a:extLst>
              </p:cNvPr>
              <p:cNvSpPr txBox="1"/>
              <p:nvPr/>
            </p:nvSpPr>
            <p:spPr>
              <a:xfrm>
                <a:off x="3898613" y="1413425"/>
                <a:ext cx="143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RNA</a:t>
                </a: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05155E5B-94BF-407F-B436-93D6856DBC93}"/>
                  </a:ext>
                </a:extLst>
              </p:cNvPr>
              <p:cNvSpPr txBox="1"/>
              <p:nvPr/>
            </p:nvSpPr>
            <p:spPr>
              <a:xfrm>
                <a:off x="5236845" y="1420847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mol. evolution</a:t>
                </a:r>
              </a:p>
            </p:txBody>
          </p:sp>
        </p:grp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1EA54043-93CB-4B15-9648-5903AD5BF73C}"/>
                </a:ext>
              </a:extLst>
            </p:cNvPr>
            <p:cNvSpPr txBox="1"/>
            <p:nvPr/>
          </p:nvSpPr>
          <p:spPr>
            <a:xfrm>
              <a:off x="7452522" y="1131615"/>
              <a:ext cx="775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early life</a:t>
              </a:r>
            </a:p>
          </p:txBody>
        </p:sp>
      </p:grpSp>
      <p:sp>
        <p:nvSpPr>
          <p:cNvPr id="79" name="Ellipse 78">
            <a:extLst>
              <a:ext uri="{FF2B5EF4-FFF2-40B4-BE49-F238E27FC236}">
                <a16:creationId xmlns:a16="http://schemas.microsoft.com/office/drawing/2014/main" id="{E48D3898-83D2-430E-9F55-9D2572192430}"/>
              </a:ext>
            </a:extLst>
          </p:cNvPr>
          <p:cNvSpPr/>
          <p:nvPr/>
        </p:nvSpPr>
        <p:spPr>
          <a:xfrm>
            <a:off x="1348216" y="344294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2FD861F-F479-4B80-9660-C2BB7690B7E5}"/>
              </a:ext>
            </a:extLst>
          </p:cNvPr>
          <p:cNvSpPr/>
          <p:nvPr/>
        </p:nvSpPr>
        <p:spPr>
          <a:xfrm>
            <a:off x="2583323" y="2498608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FB5D027-1469-48A2-97B5-71D6C4F6719F}"/>
              </a:ext>
            </a:extLst>
          </p:cNvPr>
          <p:cNvSpPr/>
          <p:nvPr/>
        </p:nvSpPr>
        <p:spPr>
          <a:xfrm>
            <a:off x="4286469" y="3870150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EDB41D51-88A2-4B76-AC0A-8C83AFB88302}"/>
              </a:ext>
            </a:extLst>
          </p:cNvPr>
          <p:cNvSpPr/>
          <p:nvPr/>
        </p:nvSpPr>
        <p:spPr>
          <a:xfrm>
            <a:off x="6118738" y="305533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DEF92A3-B1CA-47B7-9B48-30425DF2D712}"/>
              </a:ext>
            </a:extLst>
          </p:cNvPr>
          <p:cNvSpPr/>
          <p:nvPr/>
        </p:nvSpPr>
        <p:spPr>
          <a:xfrm>
            <a:off x="6886233" y="4086629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CD34A77A-7D26-4885-8669-470DB2D3711E}"/>
              </a:ext>
            </a:extLst>
          </p:cNvPr>
          <p:cNvSpPr/>
          <p:nvPr/>
        </p:nvSpPr>
        <p:spPr>
          <a:xfrm>
            <a:off x="8197104" y="2870285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Freihandform: Form 84">
            <a:extLst>
              <a:ext uri="{FF2B5EF4-FFF2-40B4-BE49-F238E27FC236}">
                <a16:creationId xmlns:a16="http://schemas.microsoft.com/office/drawing/2014/main" id="{A711B9E6-EA38-49C8-8ADF-0728FDCCC2B6}"/>
              </a:ext>
            </a:extLst>
          </p:cNvPr>
          <p:cNvSpPr/>
          <p:nvPr/>
        </p:nvSpPr>
        <p:spPr>
          <a:xfrm>
            <a:off x="1393372" y="2794039"/>
            <a:ext cx="2070847" cy="726142"/>
          </a:xfrm>
          <a:custGeom>
            <a:avLst/>
            <a:gdLst>
              <a:gd name="connsiteX0" fmla="*/ 13446 w 2433917"/>
              <a:gd name="connsiteY0" fmla="*/ 394447 h 738960"/>
              <a:gd name="connsiteX1" fmla="*/ 363070 w 2433917"/>
              <a:gd name="connsiteY1" fmla="*/ 726142 h 738960"/>
              <a:gd name="connsiteX2" fmla="*/ 2433917 w 2433917"/>
              <a:gd name="connsiteY2" fmla="*/ 0 h 738960"/>
              <a:gd name="connsiteX3" fmla="*/ 2433917 w 2433917"/>
              <a:gd name="connsiteY3" fmla="*/ 0 h 738960"/>
              <a:gd name="connsiteX0" fmla="*/ 6490 w 2508241"/>
              <a:gd name="connsiteY0" fmla="*/ 692474 h 827182"/>
              <a:gd name="connsiteX1" fmla="*/ 437394 w 2508241"/>
              <a:gd name="connsiteY1" fmla="*/ 726142 h 827182"/>
              <a:gd name="connsiteX2" fmla="*/ 2508241 w 2508241"/>
              <a:gd name="connsiteY2" fmla="*/ 0 h 827182"/>
              <a:gd name="connsiteX3" fmla="*/ 2508241 w 2508241"/>
              <a:gd name="connsiteY3" fmla="*/ 0 h 827182"/>
              <a:gd name="connsiteX0" fmla="*/ 0 w 2070847"/>
              <a:gd name="connsiteY0" fmla="*/ 726142 h 726142"/>
              <a:gd name="connsiteX1" fmla="*/ 2070847 w 2070847"/>
              <a:gd name="connsiteY1" fmla="*/ 0 h 726142"/>
              <a:gd name="connsiteX2" fmla="*/ 2070847 w 2070847"/>
              <a:gd name="connsiteY2" fmla="*/ 0 h 72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0847" h="726142">
                <a:moveTo>
                  <a:pt x="0" y="726142"/>
                </a:moveTo>
                <a:cubicBezTo>
                  <a:pt x="416958" y="610730"/>
                  <a:pt x="2070847" y="0"/>
                  <a:pt x="2070847" y="0"/>
                </a:cubicBezTo>
                <a:lnTo>
                  <a:pt x="207084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Freihandform: Form 85">
            <a:extLst>
              <a:ext uri="{FF2B5EF4-FFF2-40B4-BE49-F238E27FC236}">
                <a16:creationId xmlns:a16="http://schemas.microsoft.com/office/drawing/2014/main" id="{C47ED5B1-7708-4F36-A927-2070AA8037DB}"/>
              </a:ext>
            </a:extLst>
          </p:cNvPr>
          <p:cNvSpPr/>
          <p:nvPr/>
        </p:nvSpPr>
        <p:spPr>
          <a:xfrm>
            <a:off x="2772909" y="2462326"/>
            <a:ext cx="1676121" cy="1998529"/>
          </a:xfrm>
          <a:custGeom>
            <a:avLst/>
            <a:gdLst>
              <a:gd name="connsiteX0" fmla="*/ 660573 w 1676121"/>
              <a:gd name="connsiteY0" fmla="*/ 343627 h 1998529"/>
              <a:gd name="connsiteX1" fmla="*/ 714362 w 1676121"/>
              <a:gd name="connsiteY1" fmla="*/ 325698 h 1998529"/>
              <a:gd name="connsiteX2" fmla="*/ 1664620 w 1676121"/>
              <a:gd name="connsiteY2" fmla="*/ 20898 h 1998529"/>
              <a:gd name="connsiteX3" fmla="*/ 1162597 w 1676121"/>
              <a:gd name="connsiteY3" fmla="*/ 989086 h 1998529"/>
              <a:gd name="connsiteX4" fmla="*/ 24079 w 1676121"/>
              <a:gd name="connsiteY4" fmla="*/ 1033909 h 1998529"/>
              <a:gd name="connsiteX5" fmla="*/ 481279 w 1676121"/>
              <a:gd name="connsiteY5" fmla="*/ 1984168 h 1998529"/>
              <a:gd name="connsiteX6" fmla="*/ 1583938 w 1676121"/>
              <a:gd name="connsiteY6" fmla="*/ 1518003 h 199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121" h="1998529">
                <a:moveTo>
                  <a:pt x="660573" y="343627"/>
                </a:moveTo>
                <a:lnTo>
                  <a:pt x="714362" y="325698"/>
                </a:lnTo>
                <a:cubicBezTo>
                  <a:pt x="881703" y="271910"/>
                  <a:pt x="1589914" y="-89667"/>
                  <a:pt x="1664620" y="20898"/>
                </a:cubicBezTo>
                <a:cubicBezTo>
                  <a:pt x="1739326" y="131463"/>
                  <a:pt x="1436021" y="820251"/>
                  <a:pt x="1162597" y="989086"/>
                </a:cubicBezTo>
                <a:cubicBezTo>
                  <a:pt x="889174" y="1157921"/>
                  <a:pt x="137632" y="868062"/>
                  <a:pt x="24079" y="1033909"/>
                </a:cubicBezTo>
                <a:cubicBezTo>
                  <a:pt x="-89474" y="1199756"/>
                  <a:pt x="221302" y="1903486"/>
                  <a:pt x="481279" y="1984168"/>
                </a:cubicBezTo>
                <a:cubicBezTo>
                  <a:pt x="741256" y="2064850"/>
                  <a:pt x="1162597" y="1791426"/>
                  <a:pt x="1583938" y="151800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Freihandform: Form 86">
            <a:extLst>
              <a:ext uri="{FF2B5EF4-FFF2-40B4-BE49-F238E27FC236}">
                <a16:creationId xmlns:a16="http://schemas.microsoft.com/office/drawing/2014/main" id="{E0CD8B0D-BFBA-407D-A2E9-7BC31A5DDA0A}"/>
              </a:ext>
            </a:extLst>
          </p:cNvPr>
          <p:cNvSpPr/>
          <p:nvPr/>
        </p:nvSpPr>
        <p:spPr>
          <a:xfrm>
            <a:off x="4383741" y="3058802"/>
            <a:ext cx="1828800" cy="962750"/>
          </a:xfrm>
          <a:custGeom>
            <a:avLst/>
            <a:gdLst>
              <a:gd name="connsiteX0" fmla="*/ 0 w 1828800"/>
              <a:gd name="connsiteY0" fmla="*/ 930492 h 962750"/>
              <a:gd name="connsiteX1" fmla="*/ 331694 w 1828800"/>
              <a:gd name="connsiteY1" fmla="*/ 787057 h 962750"/>
              <a:gd name="connsiteX2" fmla="*/ 1237130 w 1828800"/>
              <a:gd name="connsiteY2" fmla="*/ 930492 h 962750"/>
              <a:gd name="connsiteX3" fmla="*/ 1120588 w 1828800"/>
              <a:gd name="connsiteY3" fmla="*/ 51951 h 962750"/>
              <a:gd name="connsiteX4" fmla="*/ 1828800 w 1828800"/>
              <a:gd name="connsiteY4" fmla="*/ 96774 h 962750"/>
              <a:gd name="connsiteX5" fmla="*/ 1828800 w 1828800"/>
              <a:gd name="connsiteY5" fmla="*/ 96774 h 96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62750">
                <a:moveTo>
                  <a:pt x="0" y="930492"/>
                </a:moveTo>
                <a:cubicBezTo>
                  <a:pt x="62753" y="858774"/>
                  <a:pt x="125506" y="787057"/>
                  <a:pt x="331694" y="787057"/>
                </a:cubicBezTo>
                <a:cubicBezTo>
                  <a:pt x="537882" y="787057"/>
                  <a:pt x="1105648" y="1053010"/>
                  <a:pt x="1237130" y="930492"/>
                </a:cubicBezTo>
                <a:cubicBezTo>
                  <a:pt x="1368612" y="807974"/>
                  <a:pt x="1021976" y="190904"/>
                  <a:pt x="1120588" y="51951"/>
                </a:cubicBezTo>
                <a:cubicBezTo>
                  <a:pt x="1219200" y="-87002"/>
                  <a:pt x="1828800" y="96774"/>
                  <a:pt x="1828800" y="96774"/>
                </a:cubicBezTo>
                <a:lnTo>
                  <a:pt x="1828800" y="96774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Freihandform: Form 87">
            <a:extLst>
              <a:ext uri="{FF2B5EF4-FFF2-40B4-BE49-F238E27FC236}">
                <a16:creationId xmlns:a16="http://schemas.microsoft.com/office/drawing/2014/main" id="{E80E93FF-ED58-47C2-86F6-B8FE6BC55BD1}"/>
              </a:ext>
            </a:extLst>
          </p:cNvPr>
          <p:cNvSpPr/>
          <p:nvPr/>
        </p:nvSpPr>
        <p:spPr>
          <a:xfrm>
            <a:off x="6221506" y="3146612"/>
            <a:ext cx="744070" cy="1030941"/>
          </a:xfrm>
          <a:custGeom>
            <a:avLst/>
            <a:gdLst>
              <a:gd name="connsiteX0" fmla="*/ 0 w 744070"/>
              <a:gd name="connsiteY0" fmla="*/ 0 h 1030941"/>
              <a:gd name="connsiteX1" fmla="*/ 618565 w 744070"/>
              <a:gd name="connsiteY1" fmla="*/ 233082 h 1030941"/>
              <a:gd name="connsiteX2" fmla="*/ 268941 w 744070"/>
              <a:gd name="connsiteY2" fmla="*/ 753035 h 1030941"/>
              <a:gd name="connsiteX3" fmla="*/ 744070 w 744070"/>
              <a:gd name="connsiteY3" fmla="*/ 1030941 h 10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070" h="1030941">
                <a:moveTo>
                  <a:pt x="0" y="0"/>
                </a:moveTo>
                <a:cubicBezTo>
                  <a:pt x="286871" y="53788"/>
                  <a:pt x="573742" y="107576"/>
                  <a:pt x="618565" y="233082"/>
                </a:cubicBezTo>
                <a:cubicBezTo>
                  <a:pt x="663388" y="358588"/>
                  <a:pt x="248024" y="620059"/>
                  <a:pt x="268941" y="753035"/>
                </a:cubicBezTo>
                <a:cubicBezTo>
                  <a:pt x="289858" y="886011"/>
                  <a:pt x="516964" y="958476"/>
                  <a:pt x="744070" y="1030941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Freihandform: Form 88">
            <a:extLst>
              <a:ext uri="{FF2B5EF4-FFF2-40B4-BE49-F238E27FC236}">
                <a16:creationId xmlns:a16="http://schemas.microsoft.com/office/drawing/2014/main" id="{E8DC2BB9-6C3A-49F9-A846-9D5E79C81D0F}"/>
              </a:ext>
            </a:extLst>
          </p:cNvPr>
          <p:cNvSpPr/>
          <p:nvPr/>
        </p:nvSpPr>
        <p:spPr>
          <a:xfrm>
            <a:off x="6947647" y="2908971"/>
            <a:ext cx="1380565" cy="1442822"/>
          </a:xfrm>
          <a:custGeom>
            <a:avLst/>
            <a:gdLst>
              <a:gd name="connsiteX0" fmla="*/ 0 w 1380565"/>
              <a:gd name="connsiteY0" fmla="*/ 1277547 h 1442822"/>
              <a:gd name="connsiteX1" fmla="*/ 412377 w 1380565"/>
              <a:gd name="connsiteY1" fmla="*/ 1420982 h 1442822"/>
              <a:gd name="connsiteX2" fmla="*/ 968188 w 1380565"/>
              <a:gd name="connsiteY2" fmla="*/ 865170 h 1442822"/>
              <a:gd name="connsiteX3" fmla="*/ 770965 w 1380565"/>
              <a:gd name="connsiteY3" fmla="*/ 94205 h 1442822"/>
              <a:gd name="connsiteX4" fmla="*/ 1380565 w 1380565"/>
              <a:gd name="connsiteY4" fmla="*/ 40417 h 144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0565" h="1442822">
                <a:moveTo>
                  <a:pt x="0" y="1277547"/>
                </a:moveTo>
                <a:cubicBezTo>
                  <a:pt x="125506" y="1383629"/>
                  <a:pt x="251012" y="1489711"/>
                  <a:pt x="412377" y="1420982"/>
                </a:cubicBezTo>
                <a:cubicBezTo>
                  <a:pt x="573742" y="1352253"/>
                  <a:pt x="908423" y="1086299"/>
                  <a:pt x="968188" y="865170"/>
                </a:cubicBezTo>
                <a:cubicBezTo>
                  <a:pt x="1027953" y="644041"/>
                  <a:pt x="702236" y="231664"/>
                  <a:pt x="770965" y="94205"/>
                </a:cubicBezTo>
                <a:cubicBezTo>
                  <a:pt x="839694" y="-43254"/>
                  <a:pt x="1110129" y="-1419"/>
                  <a:pt x="1380565" y="40417"/>
                </a:cubicBez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ED1C4632-66CD-4791-B123-F2AD0F65029C}"/>
              </a:ext>
            </a:extLst>
          </p:cNvPr>
          <p:cNvCxnSpPr>
            <a:stCxn id="89" idx="4"/>
          </p:cNvCxnSpPr>
          <p:nvPr/>
        </p:nvCxnSpPr>
        <p:spPr>
          <a:xfrm>
            <a:off x="8328212" y="2949388"/>
            <a:ext cx="421341" cy="105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1" name="Freihandform: Form 90">
            <a:extLst>
              <a:ext uri="{FF2B5EF4-FFF2-40B4-BE49-F238E27FC236}">
                <a16:creationId xmlns:a16="http://schemas.microsoft.com/office/drawing/2014/main" id="{2CD5BFFA-D789-4E5F-A33E-7E8D98DC4860}"/>
              </a:ext>
            </a:extLst>
          </p:cNvPr>
          <p:cNvSpPr/>
          <p:nvPr/>
        </p:nvSpPr>
        <p:spPr>
          <a:xfrm>
            <a:off x="2684699" y="2601157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Freihandform: Form 91">
            <a:extLst>
              <a:ext uri="{FF2B5EF4-FFF2-40B4-BE49-F238E27FC236}">
                <a16:creationId xmlns:a16="http://schemas.microsoft.com/office/drawing/2014/main" id="{60804B41-4D1A-4383-9BC9-E9C9634BA2CA}"/>
              </a:ext>
            </a:extLst>
          </p:cNvPr>
          <p:cNvSpPr/>
          <p:nvPr/>
        </p:nvSpPr>
        <p:spPr>
          <a:xfrm rot="17892171">
            <a:off x="4999195" y="4118305"/>
            <a:ext cx="799254" cy="242416"/>
          </a:xfrm>
          <a:custGeom>
            <a:avLst/>
            <a:gdLst>
              <a:gd name="connsiteX0" fmla="*/ 0 w 799254"/>
              <a:gd name="connsiteY0" fmla="*/ 0 h 242416"/>
              <a:gd name="connsiteX1" fmla="*/ 352214 w 799254"/>
              <a:gd name="connsiteY1" fmla="*/ 230293 h 242416"/>
              <a:gd name="connsiteX2" fmla="*/ 799254 w 799254"/>
              <a:gd name="connsiteY2" fmla="*/ 189653 h 24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9254" h="242416">
                <a:moveTo>
                  <a:pt x="0" y="0"/>
                </a:moveTo>
                <a:cubicBezTo>
                  <a:pt x="109502" y="99342"/>
                  <a:pt x="219005" y="198684"/>
                  <a:pt x="352214" y="230293"/>
                </a:cubicBezTo>
                <a:cubicBezTo>
                  <a:pt x="485423" y="261902"/>
                  <a:pt x="642338" y="225777"/>
                  <a:pt x="799254" y="1896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3B80BC9F-7B4F-4536-BA17-129E3B8F8837}"/>
              </a:ext>
            </a:extLst>
          </p:cNvPr>
          <p:cNvSpPr/>
          <p:nvPr/>
        </p:nvSpPr>
        <p:spPr>
          <a:xfrm>
            <a:off x="4985676" y="4439303"/>
            <a:ext cx="161364" cy="1613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689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5">
            <a:extLst>
              <a:ext uri="{FF2B5EF4-FFF2-40B4-BE49-F238E27FC236}">
                <a16:creationId xmlns:a16="http://schemas.microsoft.com/office/drawing/2014/main" id="{93C01A7B-A726-0121-97EE-CC0B86C4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1" y="0"/>
            <a:ext cx="9150181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EC2782E6-A197-61C5-D674-50A67C5CB99B}"/>
              </a:ext>
            </a:extLst>
          </p:cNvPr>
          <p:cNvSpPr txBox="1"/>
          <p:nvPr/>
        </p:nvSpPr>
        <p:spPr>
          <a:xfrm>
            <a:off x="3423915" y="1445264"/>
            <a:ext cx="378625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</a:t>
            </a:r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0DCE5982-F6AB-90D1-72E0-8F35B3675ABA}"/>
              </a:ext>
            </a:extLst>
          </p:cNvPr>
          <p:cNvSpPr txBox="1"/>
          <p:nvPr/>
        </p:nvSpPr>
        <p:spPr>
          <a:xfrm>
            <a:off x="5405118" y="1445264"/>
            <a:ext cx="378625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</a:t>
            </a: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9488AC35-DC7A-DD5C-3C4E-9F12E2285E1F}"/>
              </a:ext>
            </a:extLst>
          </p:cNvPr>
          <p:cNvSpPr txBox="1"/>
          <p:nvPr/>
        </p:nvSpPr>
        <p:spPr>
          <a:xfrm>
            <a:off x="4382682" y="1445264"/>
            <a:ext cx="344966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6" name="Textfeld 13">
            <a:extLst>
              <a:ext uri="{FF2B5EF4-FFF2-40B4-BE49-F238E27FC236}">
                <a16:creationId xmlns:a16="http://schemas.microsoft.com/office/drawing/2014/main" id="{569607CF-DC5B-41DD-5A7B-02B24276FCF1}"/>
              </a:ext>
            </a:extLst>
          </p:cNvPr>
          <p:cNvSpPr txBox="1"/>
          <p:nvPr/>
        </p:nvSpPr>
        <p:spPr>
          <a:xfrm>
            <a:off x="3523457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7</a:t>
            </a:r>
          </a:p>
        </p:txBody>
      </p:sp>
      <p:sp>
        <p:nvSpPr>
          <p:cNvPr id="7" name="Textfeld 14">
            <a:extLst>
              <a:ext uri="{FF2B5EF4-FFF2-40B4-BE49-F238E27FC236}">
                <a16:creationId xmlns:a16="http://schemas.microsoft.com/office/drawing/2014/main" id="{87DB5694-1CEA-C0FC-2F66-6B93FFBDD6BD}"/>
              </a:ext>
            </a:extLst>
          </p:cNvPr>
          <p:cNvSpPr txBox="1"/>
          <p:nvPr/>
        </p:nvSpPr>
        <p:spPr>
          <a:xfrm>
            <a:off x="5387644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1E6EEC74-D490-C3EA-94A4-220F4E8B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3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id="{C0E356E0-37A7-457E-EF01-04DEE91C5ABD}"/>
              </a:ext>
            </a:extLst>
          </p:cNvPr>
          <p:cNvSpPr txBox="1"/>
          <p:nvPr/>
        </p:nvSpPr>
        <p:spPr>
          <a:xfrm>
            <a:off x="3423915" y="1445264"/>
            <a:ext cx="378625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</a:t>
            </a:r>
          </a:p>
        </p:txBody>
      </p:sp>
      <p:sp>
        <p:nvSpPr>
          <p:cNvPr id="4" name="Textfeld 4">
            <a:extLst>
              <a:ext uri="{FF2B5EF4-FFF2-40B4-BE49-F238E27FC236}">
                <a16:creationId xmlns:a16="http://schemas.microsoft.com/office/drawing/2014/main" id="{5C1C828C-3CCF-E39E-0CF5-A0E6B2172CF7}"/>
              </a:ext>
            </a:extLst>
          </p:cNvPr>
          <p:cNvSpPr txBox="1"/>
          <p:nvPr/>
        </p:nvSpPr>
        <p:spPr>
          <a:xfrm>
            <a:off x="5405118" y="1445264"/>
            <a:ext cx="378625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</a:t>
            </a: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id="{AD7E2E11-4DC4-B746-808E-A4A75694F069}"/>
              </a:ext>
            </a:extLst>
          </p:cNvPr>
          <p:cNvSpPr txBox="1"/>
          <p:nvPr/>
        </p:nvSpPr>
        <p:spPr>
          <a:xfrm>
            <a:off x="4382682" y="1445264"/>
            <a:ext cx="344966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87787856-16F5-91E8-C1DF-E57DAC5147E9}"/>
              </a:ext>
            </a:extLst>
          </p:cNvPr>
          <p:cNvSpPr txBox="1"/>
          <p:nvPr/>
        </p:nvSpPr>
        <p:spPr>
          <a:xfrm>
            <a:off x="7371078" y="1445264"/>
            <a:ext cx="354586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</a:t>
            </a:r>
          </a:p>
        </p:txBody>
      </p:sp>
      <p:sp>
        <p:nvSpPr>
          <p:cNvPr id="7" name="Textfeld 12">
            <a:extLst>
              <a:ext uri="{FF2B5EF4-FFF2-40B4-BE49-F238E27FC236}">
                <a16:creationId xmlns:a16="http://schemas.microsoft.com/office/drawing/2014/main" id="{BFB8DFBD-C3F9-D74C-1BAF-17DC0E272B34}"/>
              </a:ext>
            </a:extLst>
          </p:cNvPr>
          <p:cNvSpPr txBox="1"/>
          <p:nvPr/>
        </p:nvSpPr>
        <p:spPr>
          <a:xfrm>
            <a:off x="6431039" y="1445264"/>
            <a:ext cx="344966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+</a:t>
            </a:r>
          </a:p>
        </p:txBody>
      </p:sp>
      <p:sp>
        <p:nvSpPr>
          <p:cNvPr id="8" name="Textfeld 13">
            <a:extLst>
              <a:ext uri="{FF2B5EF4-FFF2-40B4-BE49-F238E27FC236}">
                <a16:creationId xmlns:a16="http://schemas.microsoft.com/office/drawing/2014/main" id="{38E2BA69-0D2E-7B0E-E8F9-C673B41739FB}"/>
              </a:ext>
            </a:extLst>
          </p:cNvPr>
          <p:cNvSpPr txBox="1"/>
          <p:nvPr/>
        </p:nvSpPr>
        <p:spPr>
          <a:xfrm>
            <a:off x="3523457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7</a:t>
            </a:r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81AA4EA5-F1A9-8299-44C8-7BC4B42F7626}"/>
              </a:ext>
            </a:extLst>
          </p:cNvPr>
          <p:cNvSpPr txBox="1"/>
          <p:nvPr/>
        </p:nvSpPr>
        <p:spPr>
          <a:xfrm>
            <a:off x="5387644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5</a:t>
            </a:r>
          </a:p>
        </p:txBody>
      </p:sp>
      <p:sp>
        <p:nvSpPr>
          <p:cNvPr id="10" name="Textfeld 15">
            <a:extLst>
              <a:ext uri="{FF2B5EF4-FFF2-40B4-BE49-F238E27FC236}">
                <a16:creationId xmlns:a16="http://schemas.microsoft.com/office/drawing/2014/main" id="{715237C2-4032-6951-92D8-252B89AA2956}"/>
              </a:ext>
            </a:extLst>
          </p:cNvPr>
          <p:cNvSpPr txBox="1"/>
          <p:nvPr/>
        </p:nvSpPr>
        <p:spPr>
          <a:xfrm>
            <a:off x="7152272" y="4798057"/>
            <a:ext cx="792208" cy="4770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pH 2</a:t>
            </a:r>
          </a:p>
        </p:txBody>
      </p:sp>
      <p:cxnSp>
        <p:nvCxnSpPr>
          <p:cNvPr id="11" name="Gerader Verbinder 17">
            <a:extLst>
              <a:ext uri="{FF2B5EF4-FFF2-40B4-BE49-F238E27FC236}">
                <a16:creationId xmlns:a16="http://schemas.microsoft.com/office/drawing/2014/main" id="{BA54885D-F2F2-BE9A-4006-FBA41AED24EC}"/>
              </a:ext>
            </a:extLst>
          </p:cNvPr>
          <p:cNvCxnSpPr/>
          <p:nvPr/>
        </p:nvCxnSpPr>
        <p:spPr>
          <a:xfrm>
            <a:off x="3337560" y="1422404"/>
            <a:ext cx="4606911" cy="0"/>
          </a:xfrm>
          <a:prstGeom prst="straightConnector1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12" name="Gerader Verbinder 20">
            <a:extLst>
              <a:ext uri="{FF2B5EF4-FFF2-40B4-BE49-F238E27FC236}">
                <a16:creationId xmlns:a16="http://schemas.microsoft.com/office/drawing/2014/main" id="{508A25D5-4D06-5F8D-2B70-6549213B27BF}"/>
              </a:ext>
            </a:extLst>
          </p:cNvPr>
          <p:cNvCxnSpPr/>
          <p:nvPr/>
        </p:nvCxnSpPr>
        <p:spPr>
          <a:xfrm flipV="1">
            <a:off x="7944471" y="1422404"/>
            <a:ext cx="0" cy="261381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13" name="Gerader Verbinder 21">
            <a:extLst>
              <a:ext uri="{FF2B5EF4-FFF2-40B4-BE49-F238E27FC236}">
                <a16:creationId xmlns:a16="http://schemas.microsoft.com/office/drawing/2014/main" id="{F8D37F58-8F85-E4F4-B9F5-08F8EE5FB5BC}"/>
              </a:ext>
            </a:extLst>
          </p:cNvPr>
          <p:cNvCxnSpPr/>
          <p:nvPr/>
        </p:nvCxnSpPr>
        <p:spPr>
          <a:xfrm flipV="1">
            <a:off x="3334377" y="1422404"/>
            <a:ext cx="0" cy="261381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cxnSp>
      <p:sp>
        <p:nvSpPr>
          <p:cNvPr id="14" name="Pfeil nach oben 22">
            <a:extLst>
              <a:ext uri="{FF2B5EF4-FFF2-40B4-BE49-F238E27FC236}">
                <a16:creationId xmlns:a16="http://schemas.microsoft.com/office/drawing/2014/main" id="{855B228B-CFA5-C006-1A5F-2FFC09AE7B43}"/>
              </a:ext>
            </a:extLst>
          </p:cNvPr>
          <p:cNvSpPr/>
          <p:nvPr/>
        </p:nvSpPr>
        <p:spPr>
          <a:xfrm>
            <a:off x="4973110" y="1043943"/>
            <a:ext cx="1043970" cy="378461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pin 0 f1 10800"/>
              <a:gd name="f15" fmla="pin 0 f0 21600"/>
              <a:gd name="f16" fmla="*/ f10 f2 1"/>
              <a:gd name="f17" fmla="*/ f11 f2 1"/>
              <a:gd name="f18" fmla="val f14"/>
              <a:gd name="f19" fmla="val f15"/>
              <a:gd name="f20" fmla="+- 21600 0 f14"/>
              <a:gd name="f21" fmla="*/ f14 f12 1"/>
              <a:gd name="f22" fmla="*/ f15 f13 1"/>
              <a:gd name="f23" fmla="*/ 21600 f13 1"/>
              <a:gd name="f24" fmla="*/ 0 f12 1"/>
              <a:gd name="f25" fmla="*/ f16 1 f4"/>
              <a:gd name="f26" fmla="*/ 21600 f12 1"/>
              <a:gd name="f27" fmla="*/ f17 1 f4"/>
              <a:gd name="f28" fmla="*/ f19 f18 1"/>
              <a:gd name="f29" fmla="*/ f18 f12 1"/>
              <a:gd name="f30" fmla="*/ f20 f12 1"/>
              <a:gd name="f31" fmla="*/ f19 f13 1"/>
              <a:gd name="f32" fmla="+- f25 0 f3"/>
              <a:gd name="f33" fmla="+- f27 0 f3"/>
              <a:gd name="f34" fmla="*/ f28 1 10800"/>
              <a:gd name="f35" fmla="+- f19 0 f34"/>
              <a:gd name="f36" fmla="*/ f35 f13 1"/>
            </a:gdLst>
            <a:ahLst>
              <a:ahXY gdRefX="f1" minX="f7" maxX="f9" gdRefY="f0" minY="f7" maxY="f8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4" y="f31"/>
              </a:cxn>
              <a:cxn ang="f33">
                <a:pos x="f26" y="f31"/>
              </a:cxn>
            </a:cxnLst>
            <a:rect l="f29" t="f36" r="f30" b="f23"/>
            <a:pathLst>
              <a:path w="21600" h="21600">
                <a:moveTo>
                  <a:pt x="f18" y="f8"/>
                </a:moveTo>
                <a:lnTo>
                  <a:pt x="f18" y="f19"/>
                </a:lnTo>
                <a:lnTo>
                  <a:pt x="f7" y="f19"/>
                </a:lnTo>
                <a:lnTo>
                  <a:pt x="f9" y="f7"/>
                </a:lnTo>
                <a:lnTo>
                  <a:pt x="f8" y="f19"/>
                </a:lnTo>
                <a:lnTo>
                  <a:pt x="f20" y="f19"/>
                </a:lnTo>
                <a:lnTo>
                  <a:pt x="f20" y="f8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101875C0-7DAD-DCAF-2205-5B25B516EEB0}"/>
              </a:ext>
            </a:extLst>
          </p:cNvPr>
          <p:cNvSpPr txBox="1"/>
          <p:nvPr/>
        </p:nvSpPr>
        <p:spPr>
          <a:xfrm>
            <a:off x="4320013" y="182168"/>
            <a:ext cx="2283509" cy="86177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desired</a:t>
            </a:r>
            <a:r>
              <a:rPr lang="de-DE" sz="2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de-DE" sz="25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product</a:t>
            </a:r>
            <a:endParaRPr lang="de-DE" sz="25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dirty="0">
                <a:solidFill>
                  <a:srgbClr val="000000"/>
                </a:solidFill>
                <a:latin typeface="Calibri"/>
              </a:rPr>
              <a:t>(high </a:t>
            </a:r>
            <a:r>
              <a:rPr lang="de-DE" sz="2500" b="1" dirty="0" err="1">
                <a:solidFill>
                  <a:srgbClr val="000000"/>
                </a:solidFill>
                <a:latin typeface="Calibri"/>
              </a:rPr>
              <a:t>yield</a:t>
            </a:r>
            <a:r>
              <a:rPr lang="de-DE" sz="2500" b="1" dirty="0">
                <a:solidFill>
                  <a:srgbClr val="000000"/>
                </a:solidFill>
                <a:latin typeface="Calibri"/>
              </a:rPr>
              <a:t>)</a:t>
            </a:r>
            <a:endParaRPr lang="de-DE" sz="25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ixing">
            <a:hlinkClick r:id="" action="ppaction://media"/>
            <a:extLst>
              <a:ext uri="{FF2B5EF4-FFF2-40B4-BE49-F238E27FC236}">
                <a16:creationId xmlns:a16="http://schemas.microsoft.com/office/drawing/2014/main" id="{4CCD83E2-2B9C-7E85-3F77-9152973C0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3">
            <a:extLst>
              <a:ext uri="{FF2B5EF4-FFF2-40B4-BE49-F238E27FC236}">
                <a16:creationId xmlns:a16="http://schemas.microsoft.com/office/drawing/2014/main" id="{50899EAA-CDA5-C5CF-4152-7879E04CEB39}"/>
              </a:ext>
            </a:extLst>
          </p:cNvPr>
          <p:cNvSpPr txBox="1"/>
          <p:nvPr/>
        </p:nvSpPr>
        <p:spPr>
          <a:xfrm>
            <a:off x="1367280" y="479021"/>
            <a:ext cx="1194431" cy="4770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Nature: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n Blasts a M6.6 Flare">
            <a:extLst>
              <a:ext uri="{FF2B5EF4-FFF2-40B4-BE49-F238E27FC236}">
                <a16:creationId xmlns:a16="http://schemas.microsoft.com/office/drawing/2014/main" id="{CB1DCBC3-E758-F926-1E93-523A87B7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09771">
            <a:off x="-3692491" y="3009142"/>
            <a:ext cx="8191496" cy="55245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Newly discovered layer in Earth's mantle can affect surface dwellers too">
            <a:extLst>
              <a:ext uri="{FF2B5EF4-FFF2-40B4-BE49-F238E27FC236}">
                <a16:creationId xmlns:a16="http://schemas.microsoft.com/office/drawing/2014/main" id="{272CC4A5-1548-B75D-4CCA-33231DB529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33" r="20246"/>
          <a:stretch>
            <a:fillRect/>
          </a:stretch>
        </p:blipFill>
        <p:spPr>
          <a:xfrm>
            <a:off x="3867153" y="1225552"/>
            <a:ext cx="4444998" cy="3530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feil nach rechts 7">
            <a:extLst>
              <a:ext uri="{FF2B5EF4-FFF2-40B4-BE49-F238E27FC236}">
                <a16:creationId xmlns:a16="http://schemas.microsoft.com/office/drawing/2014/main" id="{51881C56-9496-2B2F-7921-6CDA9D33CF6A}"/>
              </a:ext>
            </a:extLst>
          </p:cNvPr>
          <p:cNvSpPr/>
          <p:nvPr/>
        </p:nvSpPr>
        <p:spPr>
          <a:xfrm rot="19422925">
            <a:off x="1680951" y="3111301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Pfeil nach rechts 10">
            <a:extLst>
              <a:ext uri="{FF2B5EF4-FFF2-40B4-BE49-F238E27FC236}">
                <a16:creationId xmlns:a16="http://schemas.microsoft.com/office/drawing/2014/main" id="{0624C71D-D0E8-B039-5308-81719837F372}"/>
              </a:ext>
            </a:extLst>
          </p:cNvPr>
          <p:cNvSpPr/>
          <p:nvPr/>
        </p:nvSpPr>
        <p:spPr>
          <a:xfrm rot="19422925">
            <a:off x="2230972" y="3616864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Pfeil nach rechts 11">
            <a:extLst>
              <a:ext uri="{FF2B5EF4-FFF2-40B4-BE49-F238E27FC236}">
                <a16:creationId xmlns:a16="http://schemas.microsoft.com/office/drawing/2014/main" id="{854C08CF-6422-4EED-117B-5339B8133927}"/>
              </a:ext>
            </a:extLst>
          </p:cNvPr>
          <p:cNvSpPr/>
          <p:nvPr/>
        </p:nvSpPr>
        <p:spPr>
          <a:xfrm rot="19422925">
            <a:off x="2662770" y="4172883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Pfeil nach rechts 12">
            <a:extLst>
              <a:ext uri="{FF2B5EF4-FFF2-40B4-BE49-F238E27FC236}">
                <a16:creationId xmlns:a16="http://schemas.microsoft.com/office/drawing/2014/main" id="{6E5ED325-9D77-FA06-81F3-87A616A66376}"/>
              </a:ext>
            </a:extLst>
          </p:cNvPr>
          <p:cNvSpPr/>
          <p:nvPr/>
        </p:nvSpPr>
        <p:spPr>
          <a:xfrm rot="19422925">
            <a:off x="2892787" y="4947581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Pfeil nach rechts 13">
            <a:extLst>
              <a:ext uri="{FF2B5EF4-FFF2-40B4-BE49-F238E27FC236}">
                <a16:creationId xmlns:a16="http://schemas.microsoft.com/office/drawing/2014/main" id="{7CB349E6-ECC1-D83E-8587-9365E373E114}"/>
              </a:ext>
            </a:extLst>
          </p:cNvPr>
          <p:cNvSpPr/>
          <p:nvPr/>
        </p:nvSpPr>
        <p:spPr>
          <a:xfrm rot="8612724">
            <a:off x="4252882" y="2867594"/>
            <a:ext cx="1042562" cy="488947"/>
          </a:xfrm>
          <a:custGeom>
            <a:avLst>
              <a:gd name="f0" fmla="val 1653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Pfeil nach rechts 14">
            <a:extLst>
              <a:ext uri="{FF2B5EF4-FFF2-40B4-BE49-F238E27FC236}">
                <a16:creationId xmlns:a16="http://schemas.microsoft.com/office/drawing/2014/main" id="{FACBF868-33FE-ADA1-6C62-6C0FF80CEA46}"/>
              </a:ext>
            </a:extLst>
          </p:cNvPr>
          <p:cNvSpPr/>
          <p:nvPr/>
        </p:nvSpPr>
        <p:spPr>
          <a:xfrm rot="12986707">
            <a:off x="5416758" y="1804000"/>
            <a:ext cx="287725" cy="357475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Pfeil nach rechts 15">
            <a:extLst>
              <a:ext uri="{FF2B5EF4-FFF2-40B4-BE49-F238E27FC236}">
                <a16:creationId xmlns:a16="http://schemas.microsoft.com/office/drawing/2014/main" id="{B3A758D8-AD88-3ADF-4A00-4580ACB2F33B}"/>
              </a:ext>
            </a:extLst>
          </p:cNvPr>
          <p:cNvSpPr/>
          <p:nvPr/>
        </p:nvSpPr>
        <p:spPr>
          <a:xfrm rot="3418874">
            <a:off x="6132113" y="2638054"/>
            <a:ext cx="472013" cy="357475"/>
          </a:xfrm>
          <a:custGeom>
            <a:avLst>
              <a:gd name="f0" fmla="val 13421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Pfeil nach rechts 16">
            <a:extLst>
              <a:ext uri="{FF2B5EF4-FFF2-40B4-BE49-F238E27FC236}">
                <a16:creationId xmlns:a16="http://schemas.microsoft.com/office/drawing/2014/main" id="{67269A30-1ED1-B7FD-3AF6-6281C6067A73}"/>
              </a:ext>
            </a:extLst>
          </p:cNvPr>
          <p:cNvSpPr/>
          <p:nvPr/>
        </p:nvSpPr>
        <p:spPr>
          <a:xfrm rot="19984413">
            <a:off x="6768846" y="1574762"/>
            <a:ext cx="797375" cy="357475"/>
          </a:xfrm>
          <a:custGeom>
            <a:avLst>
              <a:gd name="f0" fmla="val 16758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2" name="Gerader Verbinder 9">
            <a:extLst>
              <a:ext uri="{FF2B5EF4-FFF2-40B4-BE49-F238E27FC236}">
                <a16:creationId xmlns:a16="http://schemas.microsoft.com/office/drawing/2014/main" id="{42C645F8-849B-665E-C886-EC31C069095E}"/>
              </a:ext>
            </a:extLst>
          </p:cNvPr>
          <p:cNvCxnSpPr/>
          <p:nvPr/>
        </p:nvCxnSpPr>
        <p:spPr>
          <a:xfrm flipH="1" flipV="1">
            <a:off x="2849188" y="2093399"/>
            <a:ext cx="2921325" cy="3278701"/>
          </a:xfrm>
          <a:prstGeom prst="straightConnector1">
            <a:avLst/>
          </a:prstGeom>
          <a:noFill/>
          <a:ln w="38103" cap="flat">
            <a:solidFill>
              <a:srgbClr val="FFFFFF"/>
            </a:solidFill>
            <a:custDash>
              <a:ds d="299976" sp="299976"/>
            </a:custDash>
            <a:miter/>
          </a:ln>
        </p:spPr>
      </p:cxnSp>
      <p:sp>
        <p:nvSpPr>
          <p:cNvPr id="13" name="Textfeld 19">
            <a:extLst>
              <a:ext uri="{FF2B5EF4-FFF2-40B4-BE49-F238E27FC236}">
                <a16:creationId xmlns:a16="http://schemas.microsoft.com/office/drawing/2014/main" id="{7EC5CB8E-4D6F-FC9E-67BE-30EA5A29F84C}"/>
              </a:ext>
            </a:extLst>
          </p:cNvPr>
          <p:cNvSpPr txBox="1"/>
          <p:nvPr/>
        </p:nvSpPr>
        <p:spPr>
          <a:xfrm rot="2905618">
            <a:off x="2489311" y="2412801"/>
            <a:ext cx="211252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Just right for life</a:t>
            </a:r>
          </a:p>
        </p:txBody>
      </p:sp>
      <p:pic>
        <p:nvPicPr>
          <p:cNvPr id="14" name="Grafik 21">
            <a:extLst>
              <a:ext uri="{FF2B5EF4-FFF2-40B4-BE49-F238E27FC236}">
                <a16:creationId xmlns:a16="http://schemas.microsoft.com/office/drawing/2014/main" id="{B31297B8-1D11-4ADF-BB5F-CACE54E15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67" y="280455"/>
            <a:ext cx="4457233" cy="43545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2A9E0CE7-736C-3A0B-0BC4-1CB9F74EF65F}"/>
              </a:ext>
            </a:extLst>
          </p:cNvPr>
          <p:cNvSpPr/>
          <p:nvPr/>
        </p:nvSpPr>
        <p:spPr>
          <a:xfrm>
            <a:off x="0" y="0"/>
            <a:ext cx="8858880" cy="73116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Non-</a:t>
            </a:r>
            <a:r>
              <a:rPr lang="de-DE" sz="44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equilibria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lang="de-DE" sz="44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are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 </a:t>
            </a:r>
            <a:r>
              <a:rPr lang="de-DE" sz="4400" b="0" i="0" u="none" strike="noStrike" kern="1200" cap="none" spc="-1" baseline="0" dirty="0" err="1">
                <a:solidFill>
                  <a:srgbClr val="FFFFFF"/>
                </a:solidFill>
                <a:uFillTx/>
                <a:latin typeface="Calibri"/>
                <a:ea typeface="DejaVu Sans"/>
              </a:rPr>
              <a:t>necessary</a:t>
            </a:r>
            <a:r>
              <a:rPr lang="de-DE" sz="4400" b="0" i="0" u="none" strike="noStrike" kern="1200" cap="none" spc="-1" baseline="0" dirty="0">
                <a:solidFill>
                  <a:srgbClr val="FFFFFF"/>
                </a:solidFill>
                <a:uFillTx/>
                <a:latin typeface="Calibri"/>
                <a:ea typeface="DejaVu Sans"/>
              </a:rPr>
              <a:t>!</a:t>
            </a:r>
            <a:endParaRPr lang="de-DE" sz="4400" b="0" i="0" u="none" strike="noStrike" kern="1200" cap="none" spc="-1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1825</Words>
  <Application>Microsoft Office PowerPoint</Application>
  <PresentationFormat>Bildschirmpräsentation (4:3)</PresentationFormat>
  <Paragraphs>325</Paragraphs>
  <Slides>47</Slides>
  <Notes>15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Christof Mast</dc:creator>
  <dc:description/>
  <cp:lastModifiedBy>Christof Mast</cp:lastModifiedBy>
  <cp:revision>98</cp:revision>
  <dcterms:created xsi:type="dcterms:W3CDTF">2021-06-24T07:43:27Z</dcterms:created>
  <dcterms:modified xsi:type="dcterms:W3CDTF">2024-05-17T08:03:56Z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4</vt:i4>
  </property>
  <property fmtid="{D5CDD505-2E9C-101B-9397-08002B2CF9AE}" pid="3" name="Notes">
    <vt:i4>3</vt:i4>
  </property>
  <property fmtid="{D5CDD505-2E9C-101B-9397-08002B2CF9AE}" pid="4" name="PresentationFormat">
    <vt:lpwstr>Bildschirmpräsentation (4:3)</vt:lpwstr>
  </property>
  <property fmtid="{D5CDD505-2E9C-101B-9397-08002B2CF9AE}" pid="5" name="Slides">
    <vt:i4>12</vt:i4>
  </property>
</Properties>
</file>