
<file path=[Content_Types].xml><?xml version="1.0" encoding="utf-8"?>
<Types xmlns="http://schemas.openxmlformats.org/package/2006/content-types">
  <Default Extension="avi" ContentType="video/x-msvideo"/>
  <Default Extension="gif" ContentType="image/gif"/>
  <Default Extension="jpe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460" r:id="rId2"/>
    <p:sldId id="471" r:id="rId3"/>
    <p:sldId id="497" r:id="rId4"/>
    <p:sldId id="397" r:id="rId5"/>
    <p:sldId id="505" r:id="rId6"/>
    <p:sldId id="258" r:id="rId7"/>
    <p:sldId id="256" r:id="rId8"/>
    <p:sldId id="506" r:id="rId9"/>
    <p:sldId id="259" r:id="rId10"/>
    <p:sldId id="261" r:id="rId11"/>
    <p:sldId id="507" r:id="rId12"/>
    <p:sldId id="508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08" y="2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44A037-2036-4C42-96A9-7FFCF21715F4}" type="datetimeFigureOut">
              <a:rPr lang="de-DE" smtClean="0"/>
              <a:t>25.06.2021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E1E1D5-5BFF-4F2F-9CFF-04C966CB8FF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695253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Quick </a:t>
            </a:r>
            <a:r>
              <a:rPr lang="de-DE" dirty="0" err="1"/>
              <a:t>explanation</a:t>
            </a:r>
            <a:r>
              <a:rPr lang="de-DE" dirty="0"/>
              <a:t> </a:t>
            </a:r>
            <a:r>
              <a:rPr lang="de-DE" dirty="0" err="1"/>
              <a:t>why</a:t>
            </a:r>
            <a:r>
              <a:rPr lang="de-DE" dirty="0"/>
              <a:t> RNA -&gt; </a:t>
            </a:r>
            <a:r>
              <a:rPr lang="de-DE" dirty="0" err="1"/>
              <a:t>molecular</a:t>
            </a:r>
            <a:r>
              <a:rPr lang="de-DE" dirty="0"/>
              <a:t> </a:t>
            </a:r>
            <a:r>
              <a:rPr lang="de-DE" dirty="0" err="1"/>
              <a:t>evolution</a:t>
            </a:r>
            <a:endParaRPr lang="de-DE" dirty="0"/>
          </a:p>
          <a:p>
            <a:r>
              <a:rPr lang="de-DE" dirty="0" err="1"/>
              <a:t>You</a:t>
            </a:r>
            <a:r>
              <a:rPr lang="de-DE" dirty="0"/>
              <a:t> </a:t>
            </a:r>
            <a:r>
              <a:rPr lang="de-DE" dirty="0" err="1"/>
              <a:t>need</a:t>
            </a:r>
            <a:r>
              <a:rPr lang="de-DE" dirty="0"/>
              <a:t> </a:t>
            </a:r>
            <a:r>
              <a:rPr lang="de-DE" dirty="0" err="1"/>
              <a:t>interacting</a:t>
            </a:r>
            <a:r>
              <a:rPr lang="de-DE" dirty="0"/>
              <a:t> </a:t>
            </a:r>
            <a:r>
              <a:rPr lang="de-DE" dirty="0" err="1"/>
              <a:t>strands</a:t>
            </a:r>
            <a:r>
              <a:rPr lang="de-DE" dirty="0"/>
              <a:t>!</a:t>
            </a:r>
          </a:p>
          <a:p>
            <a:r>
              <a:rPr lang="de-DE" dirty="0" err="1"/>
              <a:t>Going</a:t>
            </a:r>
            <a:r>
              <a:rPr lang="de-DE" dirty="0"/>
              <a:t> </a:t>
            </a:r>
            <a:r>
              <a:rPr lang="de-DE" dirty="0" err="1"/>
              <a:t>through</a:t>
            </a:r>
            <a:r>
              <a:rPr lang="de-DE" dirty="0"/>
              <a:t> </a:t>
            </a:r>
            <a:r>
              <a:rPr lang="de-DE" dirty="0" err="1"/>
              <a:t>these</a:t>
            </a:r>
            <a:r>
              <a:rPr lang="de-DE" dirty="0"/>
              <a:t> </a:t>
            </a:r>
            <a:r>
              <a:rPr lang="de-DE" dirty="0" err="1"/>
              <a:t>steps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not like </a:t>
            </a:r>
            <a:r>
              <a:rPr lang="de-DE" dirty="0" err="1"/>
              <a:t>walking</a:t>
            </a:r>
            <a:r>
              <a:rPr lang="de-DE" dirty="0"/>
              <a:t> on a plane – </a:t>
            </a:r>
            <a:r>
              <a:rPr lang="de-DE" dirty="0" err="1"/>
              <a:t>its</a:t>
            </a:r>
            <a:r>
              <a:rPr lang="de-DE" dirty="0"/>
              <a:t> </a:t>
            </a:r>
            <a:r>
              <a:rPr lang="de-DE" dirty="0" err="1"/>
              <a:t>hard</a:t>
            </a:r>
            <a:endParaRPr lang="de-DE" dirty="0"/>
          </a:p>
          <a:p>
            <a:r>
              <a:rPr lang="de-DE" dirty="0" err="1"/>
              <a:t>Molecular</a:t>
            </a:r>
            <a:r>
              <a:rPr lang="de-DE" dirty="0"/>
              <a:t> </a:t>
            </a:r>
            <a:r>
              <a:rPr lang="de-DE" dirty="0" err="1"/>
              <a:t>evolution</a:t>
            </a:r>
            <a:r>
              <a:rPr lang="de-DE" dirty="0"/>
              <a:t> -&gt;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03AFB-9F08-49DD-B109-03D23D90F01D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068727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A070C52-851A-4518-BEFD-463444B3515A}" type="slidenum">
              <a:rPr lang="de-DE" altLang="de-DE" smtClean="0"/>
              <a:pPr>
                <a:defRPr/>
              </a:pPr>
              <a:t>2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3210969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Also </a:t>
            </a:r>
            <a:r>
              <a:rPr lang="de-DE" dirty="0" err="1"/>
              <a:t>include</a:t>
            </a:r>
            <a:r>
              <a:rPr lang="de-DE" dirty="0"/>
              <a:t> </a:t>
            </a:r>
            <a:r>
              <a:rPr lang="de-DE" dirty="0" err="1"/>
              <a:t>convection</a:t>
            </a:r>
            <a:r>
              <a:rPr lang="de-DE" dirty="0"/>
              <a:t>! -&gt; </a:t>
            </a:r>
            <a:r>
              <a:rPr lang="de-DE" dirty="0" err="1"/>
              <a:t>make</a:t>
            </a:r>
            <a:r>
              <a:rPr lang="de-DE" dirty="0"/>
              <a:t> </a:t>
            </a:r>
            <a:r>
              <a:rPr lang="de-DE" dirty="0" err="1"/>
              <a:t>this</a:t>
            </a:r>
            <a:r>
              <a:rPr lang="de-DE" dirty="0"/>
              <a:t> </a:t>
            </a:r>
            <a:r>
              <a:rPr lang="de-DE" dirty="0" err="1"/>
              <a:t>slide</a:t>
            </a:r>
            <a:r>
              <a:rPr lang="de-DE" dirty="0"/>
              <a:t> </a:t>
            </a:r>
            <a:r>
              <a:rPr lang="de-DE" dirty="0" err="1"/>
              <a:t>new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non-</a:t>
            </a:r>
            <a:r>
              <a:rPr lang="de-DE" dirty="0" err="1"/>
              <a:t>preqbiotic</a:t>
            </a:r>
            <a:r>
              <a:rPr lang="de-DE" dirty="0"/>
              <a:t> </a:t>
            </a:r>
            <a:r>
              <a:rPr lang="de-DE" dirty="0" err="1"/>
              <a:t>intro</a:t>
            </a:r>
            <a:r>
              <a:rPr lang="de-DE" dirty="0"/>
              <a:t>.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A070C52-851A-4518-BEFD-463444B3515A}" type="slidenum">
              <a:rPr lang="de-DE" altLang="de-DE" smtClean="0"/>
              <a:pPr>
                <a:defRPr/>
              </a:pPr>
              <a:t>4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1815037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1BFB4-DAFE-4AC1-892E-4D4D5247D392}" type="datetimeFigureOut">
              <a:rPr lang="de-DE" smtClean="0"/>
              <a:t>25.06.2021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1F139-E785-41E8-96B7-5BA64287804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537528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1BFB4-DAFE-4AC1-892E-4D4D5247D392}" type="datetimeFigureOut">
              <a:rPr lang="de-DE" smtClean="0"/>
              <a:t>25.06.2021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1F139-E785-41E8-96B7-5BA64287804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086255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1BFB4-DAFE-4AC1-892E-4D4D5247D392}" type="datetimeFigureOut">
              <a:rPr lang="de-DE" smtClean="0"/>
              <a:t>25.06.2021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1F139-E785-41E8-96B7-5BA64287804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134404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1BFB4-DAFE-4AC1-892E-4D4D5247D392}" type="datetimeFigureOut">
              <a:rPr lang="de-DE" smtClean="0"/>
              <a:t>25.06.2021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1F139-E785-41E8-96B7-5BA64287804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468113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1BFB4-DAFE-4AC1-892E-4D4D5247D392}" type="datetimeFigureOut">
              <a:rPr lang="de-DE" smtClean="0"/>
              <a:t>25.06.2021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1F139-E785-41E8-96B7-5BA64287804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646383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1BFB4-DAFE-4AC1-892E-4D4D5247D392}" type="datetimeFigureOut">
              <a:rPr lang="de-DE" smtClean="0"/>
              <a:t>25.06.2021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1F139-E785-41E8-96B7-5BA64287804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950216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1BFB4-DAFE-4AC1-892E-4D4D5247D392}" type="datetimeFigureOut">
              <a:rPr lang="de-DE" smtClean="0"/>
              <a:t>25.06.2021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1F139-E785-41E8-96B7-5BA64287804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066649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1BFB4-DAFE-4AC1-892E-4D4D5247D392}" type="datetimeFigureOut">
              <a:rPr lang="de-DE" smtClean="0"/>
              <a:t>25.06.2021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1F139-E785-41E8-96B7-5BA64287804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491958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1BFB4-DAFE-4AC1-892E-4D4D5247D392}" type="datetimeFigureOut">
              <a:rPr lang="de-DE" smtClean="0"/>
              <a:t>25.06.2021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1F139-E785-41E8-96B7-5BA64287804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589515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1BFB4-DAFE-4AC1-892E-4D4D5247D392}" type="datetimeFigureOut">
              <a:rPr lang="de-DE" smtClean="0"/>
              <a:t>25.06.2021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1F139-E785-41E8-96B7-5BA64287804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036841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1BFB4-DAFE-4AC1-892E-4D4D5247D392}" type="datetimeFigureOut">
              <a:rPr lang="de-DE" smtClean="0"/>
              <a:t>25.06.2021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1F139-E785-41E8-96B7-5BA64287804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89909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11BFB4-DAFE-4AC1-892E-4D4D5247D392}" type="datetimeFigureOut">
              <a:rPr lang="de-DE" smtClean="0"/>
              <a:t>25.06.2021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21F139-E785-41E8-96B7-5BA64287804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81792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webp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webp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0.png"/><Relationship Id="rId3" Type="http://schemas.openxmlformats.org/officeDocument/2006/relationships/image" Target="../media/image58.png"/><Relationship Id="rId7" Type="http://schemas.openxmlformats.org/officeDocument/2006/relationships/image" Target="../media/image29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0.png"/><Relationship Id="rId5" Type="http://schemas.openxmlformats.org/officeDocument/2006/relationships/image" Target="../media/image270.png"/><Relationship Id="rId4" Type="http://schemas.openxmlformats.org/officeDocument/2006/relationships/image" Target="../media/image26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3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12" Type="http://schemas.openxmlformats.org/officeDocument/2006/relationships/image" Target="../media/image33.pn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19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12" Type="http://schemas.openxmlformats.org/officeDocument/2006/relationships/image" Target="../media/image2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4.png"/><Relationship Id="rId11" Type="http://schemas.openxmlformats.org/officeDocument/2006/relationships/image" Target="../media/image17.png"/><Relationship Id="rId5" Type="http://schemas.openxmlformats.org/officeDocument/2006/relationships/image" Target="../media/image190.png"/><Relationship Id="rId10" Type="http://schemas.openxmlformats.org/officeDocument/2006/relationships/image" Target="../media/image22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hyperlink" Target="https://www.google.com/imgres?imgurl=https%3A%2F%2Fupload.wikimedia.org%2Fwikipedia%2Fcommons%2Fthumb%2Fe%2Feb%2FDAMP_chemical_structure.svg%2F1200px-DAMP_chemical_structure.svg.png&amp;imgrefurl=https%3A%2F%2Fen.wikipedia.org%2Fwiki%2FNucleotide&amp;tbnid=TgQOQWP13Mn-eM&amp;vet=12ahUKEwjZipK4rLbsAhUTrKQKHVhxBRkQMygAegUIARCrAQ..i&amp;docid=_KTRv57LT-b9NM&amp;w=1200&amp;h=902&amp;q=nucleotide&amp;client=firefox-b-d&amp;ved=2ahUKEwjZipK4rLbsAhUTrKQKHVhxBRkQMygAegUIARCrAQ" TargetMode="External"/><Relationship Id="rId18" Type="http://schemas.openxmlformats.org/officeDocument/2006/relationships/image" Target="../media/image37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1.png"/><Relationship Id="rId17" Type="http://schemas.openxmlformats.org/officeDocument/2006/relationships/image" Target="../media/image36.png"/><Relationship Id="rId2" Type="http://schemas.openxmlformats.org/officeDocument/2006/relationships/image" Target="../media/image24.png"/><Relationship Id="rId16" Type="http://schemas.openxmlformats.org/officeDocument/2006/relationships/image" Target="../media/image3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hyperlink" Target="https://www.google.com/imgres?imgurl=https%3A%2F%2Fupload.wikimedia.org%2Fwikipedia%2Fcommons%2F7%2F7c%2FDesoxyadenosin.svg&amp;imgrefurl=https%3A%2F%2Fen.wikipedia.org%2Fwiki%2FNucleoside&amp;tbnid=dJsYnxpTnnjpLM&amp;vet=12ahUKEwijg_idrLbsAhVHP-wKHb7QC8MQMygPegUIARCuAQ..i&amp;docid=NUhyREiq6MTmYM&amp;w=275&amp;h=253&amp;q=phosphorylation%20nuclesides&amp;client=firefox-b-d&amp;ved=2ahUKEwijg_idrLbsAhVHP-wKHb7QC8MQMygPegUIARCuAQ" TargetMode="External"/><Relationship Id="rId5" Type="http://schemas.openxmlformats.org/officeDocument/2006/relationships/image" Target="../media/image27.png"/><Relationship Id="rId15" Type="http://schemas.openxmlformats.org/officeDocument/2006/relationships/image" Target="../media/image380.png"/><Relationship Id="rId10" Type="http://schemas.openxmlformats.org/officeDocument/2006/relationships/image" Target="../media/image320.png"/><Relationship Id="rId19" Type="http://schemas.openxmlformats.org/officeDocument/2006/relationships/image" Target="../media/image38.png"/><Relationship Id="rId4" Type="http://schemas.openxmlformats.org/officeDocument/2006/relationships/image" Target="../media/image26.png"/><Relationship Id="rId9" Type="http://schemas.openxmlformats.org/officeDocument/2006/relationships/image" Target="../media/image310.png"/><Relationship Id="rId1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microsoft.com/office/2007/relationships/media" Target="../media/media4.MOV"/><Relationship Id="rId7" Type="http://schemas.openxmlformats.org/officeDocument/2006/relationships/image" Target="../media/image40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3.png"/><Relationship Id="rId4" Type="http://schemas.openxmlformats.org/officeDocument/2006/relationships/video" Target="../media/media4.MOV"/><Relationship Id="rId9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id="{25A6C66F-8E9C-438F-A8D2-124C9281C8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2355" y="5044094"/>
            <a:ext cx="1512147" cy="1512147"/>
          </a:xfrm>
          <a:prstGeom prst="rect">
            <a:avLst/>
          </a:prstGeom>
        </p:spPr>
      </p:pic>
      <p:sp>
        <p:nvSpPr>
          <p:cNvPr id="31" name="Titel 1">
            <a:extLst>
              <a:ext uri="{FF2B5EF4-FFF2-40B4-BE49-F238E27FC236}">
                <a16:creationId xmlns:a16="http://schemas.microsoft.com/office/drawing/2014/main" id="{7FEDEFDB-7AD9-40CD-8217-2881BC26F09C}"/>
              </a:ext>
            </a:extLst>
          </p:cNvPr>
          <p:cNvSpPr txBox="1">
            <a:spLocks/>
          </p:cNvSpPr>
          <p:nvPr/>
        </p:nvSpPr>
        <p:spPr bwMode="auto">
          <a:xfrm>
            <a:off x="0" y="-206805"/>
            <a:ext cx="9144000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normAutofit fontScale="975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de-DE" sz="4000" b="1" dirty="0"/>
              <a:t>Motivation: </a:t>
            </a:r>
            <a:r>
              <a:rPr lang="de-DE" sz="4000" b="1" dirty="0" err="1"/>
              <a:t>prebiotic</a:t>
            </a:r>
            <a:r>
              <a:rPr lang="de-DE" sz="4000" b="1" dirty="0"/>
              <a:t> </a:t>
            </a:r>
            <a:r>
              <a:rPr lang="de-DE" sz="4000" b="1" dirty="0" err="1"/>
              <a:t>microfluidics</a:t>
            </a:r>
            <a:endParaRPr lang="de-DE" sz="2200" dirty="0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79CBF6EA-F383-405A-9925-5736C62007F5}"/>
              </a:ext>
            </a:extLst>
          </p:cNvPr>
          <p:cNvSpPr/>
          <p:nvPr/>
        </p:nvSpPr>
        <p:spPr>
          <a:xfrm>
            <a:off x="-2663960" y="3060650"/>
            <a:ext cx="704610" cy="1482998"/>
          </a:xfrm>
          <a:prstGeom prst="ellipse">
            <a:avLst/>
          </a:prstGeom>
          <a:solidFill>
            <a:schemeClr val="bg1"/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35590B93-21EA-458D-A82F-BBAF59159DE7}"/>
              </a:ext>
            </a:extLst>
          </p:cNvPr>
          <p:cNvSpPr txBox="1"/>
          <p:nvPr/>
        </p:nvSpPr>
        <p:spPr>
          <a:xfrm>
            <a:off x="412415" y="3679623"/>
            <a:ext cx="21597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/>
              <a:t>e.g. </a:t>
            </a:r>
            <a:r>
              <a:rPr lang="de-DE" b="1" dirty="0" err="1"/>
              <a:t>Nucleoside</a:t>
            </a:r>
            <a:endParaRPr lang="de-DE" b="1" dirty="0"/>
          </a:p>
          <a:p>
            <a:pPr algn="ctr"/>
            <a:r>
              <a:rPr lang="de-DE" b="1" dirty="0" err="1"/>
              <a:t>synthesis</a:t>
            </a:r>
            <a:endParaRPr lang="de-DE" dirty="0"/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F359EF1A-BA8D-4E3F-9721-1979CB0B1BF0}"/>
              </a:ext>
            </a:extLst>
          </p:cNvPr>
          <p:cNvSpPr txBox="1"/>
          <p:nvPr/>
        </p:nvSpPr>
        <p:spPr>
          <a:xfrm>
            <a:off x="1827257" y="1801155"/>
            <a:ext cx="20743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/>
              <a:t>Phosphor </a:t>
            </a:r>
            <a:r>
              <a:rPr lang="de-DE" b="1" dirty="0" err="1"/>
              <a:t>enrichment</a:t>
            </a:r>
            <a:endParaRPr lang="de-DE" dirty="0"/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E2E4D022-40E0-4345-A3E4-6E099B9309F2}"/>
              </a:ext>
            </a:extLst>
          </p:cNvPr>
          <p:cNvSpPr txBox="1"/>
          <p:nvPr/>
        </p:nvSpPr>
        <p:spPr>
          <a:xfrm>
            <a:off x="2132014" y="4497860"/>
            <a:ext cx="2019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/>
              <a:t>Phosphorylation</a:t>
            </a: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BFBF7A27-14B7-45E5-9684-857640DF776A}"/>
              </a:ext>
            </a:extLst>
          </p:cNvPr>
          <p:cNvSpPr txBox="1"/>
          <p:nvPr/>
        </p:nvSpPr>
        <p:spPr>
          <a:xfrm>
            <a:off x="3438292" y="3535528"/>
            <a:ext cx="18577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/>
              <a:t>Nucleotides</a:t>
            </a: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5E527EA0-209F-4AB7-B2E6-F0098D533ADA}"/>
              </a:ext>
            </a:extLst>
          </p:cNvPr>
          <p:cNvSpPr txBox="1"/>
          <p:nvPr/>
        </p:nvSpPr>
        <p:spPr>
          <a:xfrm>
            <a:off x="5288314" y="2716157"/>
            <a:ext cx="18577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/>
              <a:t>RNA</a:t>
            </a:r>
          </a:p>
        </p:txBody>
      </p:sp>
      <p:sp>
        <p:nvSpPr>
          <p:cNvPr id="37" name="Textfeld 36">
            <a:extLst>
              <a:ext uri="{FF2B5EF4-FFF2-40B4-BE49-F238E27FC236}">
                <a16:creationId xmlns:a16="http://schemas.microsoft.com/office/drawing/2014/main" id="{9BEB8709-58BB-45BB-AC20-C3CEB270BE3E}"/>
              </a:ext>
            </a:extLst>
          </p:cNvPr>
          <p:cNvSpPr txBox="1"/>
          <p:nvPr/>
        </p:nvSpPr>
        <p:spPr>
          <a:xfrm>
            <a:off x="6118738" y="4247993"/>
            <a:ext cx="18577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/>
              <a:t>Ribozymes</a:t>
            </a:r>
          </a:p>
        </p:txBody>
      </p:sp>
      <p:sp>
        <p:nvSpPr>
          <p:cNvPr id="38" name="Textfeld 37">
            <a:extLst>
              <a:ext uri="{FF2B5EF4-FFF2-40B4-BE49-F238E27FC236}">
                <a16:creationId xmlns:a16="http://schemas.microsoft.com/office/drawing/2014/main" id="{72E177BF-9848-4C8B-84B0-DB75F78E7E7F}"/>
              </a:ext>
            </a:extLst>
          </p:cNvPr>
          <p:cNvSpPr txBox="1"/>
          <p:nvPr/>
        </p:nvSpPr>
        <p:spPr>
          <a:xfrm>
            <a:off x="7348927" y="2240675"/>
            <a:ext cx="18577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 err="1"/>
              <a:t>Molecular</a:t>
            </a:r>
            <a:endParaRPr lang="de-DE" b="1" dirty="0"/>
          </a:p>
          <a:p>
            <a:pPr algn="ctr"/>
            <a:r>
              <a:rPr lang="de-DE" b="1" dirty="0" err="1"/>
              <a:t>evolution</a:t>
            </a:r>
            <a:endParaRPr lang="de-DE" b="1" dirty="0"/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FB87C4DE-E1D6-49F3-90C0-8A5660E43CCD}"/>
              </a:ext>
            </a:extLst>
          </p:cNvPr>
          <p:cNvSpPr/>
          <p:nvPr/>
        </p:nvSpPr>
        <p:spPr>
          <a:xfrm>
            <a:off x="1348216" y="3442945"/>
            <a:ext cx="161364" cy="16136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FE485F98-CCC2-4496-939A-79B29FBDC275}"/>
              </a:ext>
            </a:extLst>
          </p:cNvPr>
          <p:cNvSpPr/>
          <p:nvPr/>
        </p:nvSpPr>
        <p:spPr>
          <a:xfrm>
            <a:off x="2583323" y="2498608"/>
            <a:ext cx="161364" cy="16136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74749F9A-4DF0-4A28-825D-999ACD105C91}"/>
              </a:ext>
            </a:extLst>
          </p:cNvPr>
          <p:cNvSpPr/>
          <p:nvPr/>
        </p:nvSpPr>
        <p:spPr>
          <a:xfrm>
            <a:off x="4286469" y="3870150"/>
            <a:ext cx="161364" cy="16136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2130DA4A-ACED-474E-AF68-DAB2CA02A6C6}"/>
              </a:ext>
            </a:extLst>
          </p:cNvPr>
          <p:cNvSpPr/>
          <p:nvPr/>
        </p:nvSpPr>
        <p:spPr>
          <a:xfrm>
            <a:off x="6118738" y="3055333"/>
            <a:ext cx="161364" cy="16136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EF9E7388-07C7-464D-9379-47865E2BEF31}"/>
              </a:ext>
            </a:extLst>
          </p:cNvPr>
          <p:cNvSpPr/>
          <p:nvPr/>
        </p:nvSpPr>
        <p:spPr>
          <a:xfrm>
            <a:off x="6886233" y="4086629"/>
            <a:ext cx="161364" cy="16136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97A76436-E4B9-45CF-BBA3-7DE3A0C087AB}"/>
              </a:ext>
            </a:extLst>
          </p:cNvPr>
          <p:cNvSpPr/>
          <p:nvPr/>
        </p:nvSpPr>
        <p:spPr>
          <a:xfrm>
            <a:off x="8197104" y="2870285"/>
            <a:ext cx="161364" cy="16136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0" name="Freihandform: Form 49">
            <a:extLst>
              <a:ext uri="{FF2B5EF4-FFF2-40B4-BE49-F238E27FC236}">
                <a16:creationId xmlns:a16="http://schemas.microsoft.com/office/drawing/2014/main" id="{C8E93297-8FDC-41ED-8ABF-451A0F232328}"/>
              </a:ext>
            </a:extLst>
          </p:cNvPr>
          <p:cNvSpPr/>
          <p:nvPr/>
        </p:nvSpPr>
        <p:spPr>
          <a:xfrm>
            <a:off x="1393372" y="2794039"/>
            <a:ext cx="2070847" cy="726142"/>
          </a:xfrm>
          <a:custGeom>
            <a:avLst/>
            <a:gdLst>
              <a:gd name="connsiteX0" fmla="*/ 13446 w 2433917"/>
              <a:gd name="connsiteY0" fmla="*/ 394447 h 738960"/>
              <a:gd name="connsiteX1" fmla="*/ 363070 w 2433917"/>
              <a:gd name="connsiteY1" fmla="*/ 726142 h 738960"/>
              <a:gd name="connsiteX2" fmla="*/ 2433917 w 2433917"/>
              <a:gd name="connsiteY2" fmla="*/ 0 h 738960"/>
              <a:gd name="connsiteX3" fmla="*/ 2433917 w 2433917"/>
              <a:gd name="connsiteY3" fmla="*/ 0 h 738960"/>
              <a:gd name="connsiteX0" fmla="*/ 6490 w 2508241"/>
              <a:gd name="connsiteY0" fmla="*/ 692474 h 827182"/>
              <a:gd name="connsiteX1" fmla="*/ 437394 w 2508241"/>
              <a:gd name="connsiteY1" fmla="*/ 726142 h 827182"/>
              <a:gd name="connsiteX2" fmla="*/ 2508241 w 2508241"/>
              <a:gd name="connsiteY2" fmla="*/ 0 h 827182"/>
              <a:gd name="connsiteX3" fmla="*/ 2508241 w 2508241"/>
              <a:gd name="connsiteY3" fmla="*/ 0 h 827182"/>
              <a:gd name="connsiteX0" fmla="*/ 0 w 2070847"/>
              <a:gd name="connsiteY0" fmla="*/ 726142 h 726142"/>
              <a:gd name="connsiteX1" fmla="*/ 2070847 w 2070847"/>
              <a:gd name="connsiteY1" fmla="*/ 0 h 726142"/>
              <a:gd name="connsiteX2" fmla="*/ 2070847 w 2070847"/>
              <a:gd name="connsiteY2" fmla="*/ 0 h 726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70847" h="726142">
                <a:moveTo>
                  <a:pt x="0" y="726142"/>
                </a:moveTo>
                <a:cubicBezTo>
                  <a:pt x="416958" y="610730"/>
                  <a:pt x="2070847" y="0"/>
                  <a:pt x="2070847" y="0"/>
                </a:cubicBezTo>
                <a:lnTo>
                  <a:pt x="2070847" y="0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3" name="Freihandform: Form 52">
            <a:extLst>
              <a:ext uri="{FF2B5EF4-FFF2-40B4-BE49-F238E27FC236}">
                <a16:creationId xmlns:a16="http://schemas.microsoft.com/office/drawing/2014/main" id="{BFA4DA5D-B9F8-41FB-95BA-47FC51DA6ABC}"/>
              </a:ext>
            </a:extLst>
          </p:cNvPr>
          <p:cNvSpPr/>
          <p:nvPr/>
        </p:nvSpPr>
        <p:spPr>
          <a:xfrm>
            <a:off x="2772909" y="2462326"/>
            <a:ext cx="1676121" cy="1998529"/>
          </a:xfrm>
          <a:custGeom>
            <a:avLst/>
            <a:gdLst>
              <a:gd name="connsiteX0" fmla="*/ 660573 w 1676121"/>
              <a:gd name="connsiteY0" fmla="*/ 343627 h 1998529"/>
              <a:gd name="connsiteX1" fmla="*/ 714362 w 1676121"/>
              <a:gd name="connsiteY1" fmla="*/ 325698 h 1998529"/>
              <a:gd name="connsiteX2" fmla="*/ 1664620 w 1676121"/>
              <a:gd name="connsiteY2" fmla="*/ 20898 h 1998529"/>
              <a:gd name="connsiteX3" fmla="*/ 1162597 w 1676121"/>
              <a:gd name="connsiteY3" fmla="*/ 989086 h 1998529"/>
              <a:gd name="connsiteX4" fmla="*/ 24079 w 1676121"/>
              <a:gd name="connsiteY4" fmla="*/ 1033909 h 1998529"/>
              <a:gd name="connsiteX5" fmla="*/ 481279 w 1676121"/>
              <a:gd name="connsiteY5" fmla="*/ 1984168 h 1998529"/>
              <a:gd name="connsiteX6" fmla="*/ 1583938 w 1676121"/>
              <a:gd name="connsiteY6" fmla="*/ 1518003 h 1998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76121" h="1998529">
                <a:moveTo>
                  <a:pt x="660573" y="343627"/>
                </a:moveTo>
                <a:lnTo>
                  <a:pt x="714362" y="325698"/>
                </a:lnTo>
                <a:cubicBezTo>
                  <a:pt x="881703" y="271910"/>
                  <a:pt x="1589914" y="-89667"/>
                  <a:pt x="1664620" y="20898"/>
                </a:cubicBezTo>
                <a:cubicBezTo>
                  <a:pt x="1739326" y="131463"/>
                  <a:pt x="1436021" y="820251"/>
                  <a:pt x="1162597" y="989086"/>
                </a:cubicBezTo>
                <a:cubicBezTo>
                  <a:pt x="889174" y="1157921"/>
                  <a:pt x="137632" y="868062"/>
                  <a:pt x="24079" y="1033909"/>
                </a:cubicBezTo>
                <a:cubicBezTo>
                  <a:pt x="-89474" y="1199756"/>
                  <a:pt x="221302" y="1903486"/>
                  <a:pt x="481279" y="1984168"/>
                </a:cubicBezTo>
                <a:cubicBezTo>
                  <a:pt x="741256" y="2064850"/>
                  <a:pt x="1162597" y="1791426"/>
                  <a:pt x="1583938" y="1518003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6" name="Freihandform: Form 55">
            <a:extLst>
              <a:ext uri="{FF2B5EF4-FFF2-40B4-BE49-F238E27FC236}">
                <a16:creationId xmlns:a16="http://schemas.microsoft.com/office/drawing/2014/main" id="{7768C996-9E74-46F9-895E-4A2466ED12A3}"/>
              </a:ext>
            </a:extLst>
          </p:cNvPr>
          <p:cNvSpPr/>
          <p:nvPr/>
        </p:nvSpPr>
        <p:spPr>
          <a:xfrm>
            <a:off x="4383741" y="3058802"/>
            <a:ext cx="1828800" cy="962750"/>
          </a:xfrm>
          <a:custGeom>
            <a:avLst/>
            <a:gdLst>
              <a:gd name="connsiteX0" fmla="*/ 0 w 1828800"/>
              <a:gd name="connsiteY0" fmla="*/ 930492 h 962750"/>
              <a:gd name="connsiteX1" fmla="*/ 331694 w 1828800"/>
              <a:gd name="connsiteY1" fmla="*/ 787057 h 962750"/>
              <a:gd name="connsiteX2" fmla="*/ 1237130 w 1828800"/>
              <a:gd name="connsiteY2" fmla="*/ 930492 h 962750"/>
              <a:gd name="connsiteX3" fmla="*/ 1120588 w 1828800"/>
              <a:gd name="connsiteY3" fmla="*/ 51951 h 962750"/>
              <a:gd name="connsiteX4" fmla="*/ 1828800 w 1828800"/>
              <a:gd name="connsiteY4" fmla="*/ 96774 h 962750"/>
              <a:gd name="connsiteX5" fmla="*/ 1828800 w 1828800"/>
              <a:gd name="connsiteY5" fmla="*/ 96774 h 962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28800" h="962750">
                <a:moveTo>
                  <a:pt x="0" y="930492"/>
                </a:moveTo>
                <a:cubicBezTo>
                  <a:pt x="62753" y="858774"/>
                  <a:pt x="125506" y="787057"/>
                  <a:pt x="331694" y="787057"/>
                </a:cubicBezTo>
                <a:cubicBezTo>
                  <a:pt x="537882" y="787057"/>
                  <a:pt x="1105648" y="1053010"/>
                  <a:pt x="1237130" y="930492"/>
                </a:cubicBezTo>
                <a:cubicBezTo>
                  <a:pt x="1368612" y="807974"/>
                  <a:pt x="1021976" y="190904"/>
                  <a:pt x="1120588" y="51951"/>
                </a:cubicBezTo>
                <a:cubicBezTo>
                  <a:pt x="1219200" y="-87002"/>
                  <a:pt x="1828800" y="96774"/>
                  <a:pt x="1828800" y="96774"/>
                </a:cubicBezTo>
                <a:lnTo>
                  <a:pt x="1828800" y="96774"/>
                </a:lnTo>
              </a:path>
            </a:pathLst>
          </a:custGeom>
          <a:noFill/>
          <a:ln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7" name="Freihandform: Form 56">
            <a:extLst>
              <a:ext uri="{FF2B5EF4-FFF2-40B4-BE49-F238E27FC236}">
                <a16:creationId xmlns:a16="http://schemas.microsoft.com/office/drawing/2014/main" id="{4D2A5607-8A5F-4886-8B22-95267F6C307E}"/>
              </a:ext>
            </a:extLst>
          </p:cNvPr>
          <p:cNvSpPr/>
          <p:nvPr/>
        </p:nvSpPr>
        <p:spPr>
          <a:xfrm>
            <a:off x="6221506" y="3146612"/>
            <a:ext cx="744070" cy="1030941"/>
          </a:xfrm>
          <a:custGeom>
            <a:avLst/>
            <a:gdLst>
              <a:gd name="connsiteX0" fmla="*/ 0 w 744070"/>
              <a:gd name="connsiteY0" fmla="*/ 0 h 1030941"/>
              <a:gd name="connsiteX1" fmla="*/ 618565 w 744070"/>
              <a:gd name="connsiteY1" fmla="*/ 233082 h 1030941"/>
              <a:gd name="connsiteX2" fmla="*/ 268941 w 744070"/>
              <a:gd name="connsiteY2" fmla="*/ 753035 h 1030941"/>
              <a:gd name="connsiteX3" fmla="*/ 744070 w 744070"/>
              <a:gd name="connsiteY3" fmla="*/ 1030941 h 10309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4070" h="1030941">
                <a:moveTo>
                  <a:pt x="0" y="0"/>
                </a:moveTo>
                <a:cubicBezTo>
                  <a:pt x="286871" y="53788"/>
                  <a:pt x="573742" y="107576"/>
                  <a:pt x="618565" y="233082"/>
                </a:cubicBezTo>
                <a:cubicBezTo>
                  <a:pt x="663388" y="358588"/>
                  <a:pt x="248024" y="620059"/>
                  <a:pt x="268941" y="753035"/>
                </a:cubicBezTo>
                <a:cubicBezTo>
                  <a:pt x="289858" y="886011"/>
                  <a:pt x="516964" y="958476"/>
                  <a:pt x="744070" y="1030941"/>
                </a:cubicBezTo>
              </a:path>
            </a:pathLst>
          </a:custGeom>
          <a:noFill/>
          <a:ln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8" name="Freihandform: Form 57">
            <a:extLst>
              <a:ext uri="{FF2B5EF4-FFF2-40B4-BE49-F238E27FC236}">
                <a16:creationId xmlns:a16="http://schemas.microsoft.com/office/drawing/2014/main" id="{A76DBE38-6189-42F7-AABB-3A5CA7834664}"/>
              </a:ext>
            </a:extLst>
          </p:cNvPr>
          <p:cNvSpPr/>
          <p:nvPr/>
        </p:nvSpPr>
        <p:spPr>
          <a:xfrm>
            <a:off x="6947647" y="2908971"/>
            <a:ext cx="1380565" cy="1442822"/>
          </a:xfrm>
          <a:custGeom>
            <a:avLst/>
            <a:gdLst>
              <a:gd name="connsiteX0" fmla="*/ 0 w 1380565"/>
              <a:gd name="connsiteY0" fmla="*/ 1277547 h 1442822"/>
              <a:gd name="connsiteX1" fmla="*/ 412377 w 1380565"/>
              <a:gd name="connsiteY1" fmla="*/ 1420982 h 1442822"/>
              <a:gd name="connsiteX2" fmla="*/ 968188 w 1380565"/>
              <a:gd name="connsiteY2" fmla="*/ 865170 h 1442822"/>
              <a:gd name="connsiteX3" fmla="*/ 770965 w 1380565"/>
              <a:gd name="connsiteY3" fmla="*/ 94205 h 1442822"/>
              <a:gd name="connsiteX4" fmla="*/ 1380565 w 1380565"/>
              <a:gd name="connsiteY4" fmla="*/ 40417 h 1442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80565" h="1442822">
                <a:moveTo>
                  <a:pt x="0" y="1277547"/>
                </a:moveTo>
                <a:cubicBezTo>
                  <a:pt x="125506" y="1383629"/>
                  <a:pt x="251012" y="1489711"/>
                  <a:pt x="412377" y="1420982"/>
                </a:cubicBezTo>
                <a:cubicBezTo>
                  <a:pt x="573742" y="1352253"/>
                  <a:pt x="908423" y="1086299"/>
                  <a:pt x="968188" y="865170"/>
                </a:cubicBezTo>
                <a:cubicBezTo>
                  <a:pt x="1027953" y="644041"/>
                  <a:pt x="702236" y="231664"/>
                  <a:pt x="770965" y="94205"/>
                </a:cubicBezTo>
                <a:cubicBezTo>
                  <a:pt x="839694" y="-43254"/>
                  <a:pt x="1110129" y="-1419"/>
                  <a:pt x="1380565" y="40417"/>
                </a:cubicBezTo>
              </a:path>
            </a:pathLst>
          </a:custGeom>
          <a:noFill/>
          <a:ln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9" name="Grafik 58">
            <a:extLst>
              <a:ext uri="{FF2B5EF4-FFF2-40B4-BE49-F238E27FC236}">
                <a16:creationId xmlns:a16="http://schemas.microsoft.com/office/drawing/2014/main" id="{63D03E14-1367-4646-9EF4-633AD03610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50004" y="5037924"/>
            <a:ext cx="2110561" cy="1246506"/>
          </a:xfrm>
          <a:prstGeom prst="rect">
            <a:avLst/>
          </a:prstGeom>
        </p:spPr>
      </p:pic>
      <p:cxnSp>
        <p:nvCxnSpPr>
          <p:cNvPr id="61" name="Gerade Verbindung mit Pfeil 60">
            <a:extLst>
              <a:ext uri="{FF2B5EF4-FFF2-40B4-BE49-F238E27FC236}">
                <a16:creationId xmlns:a16="http://schemas.microsoft.com/office/drawing/2014/main" id="{708002A6-1291-4D43-9804-32FEE79569FB}"/>
              </a:ext>
            </a:extLst>
          </p:cNvPr>
          <p:cNvCxnSpPr>
            <a:stCxn id="58" idx="4"/>
          </p:cNvCxnSpPr>
          <p:nvPr/>
        </p:nvCxnSpPr>
        <p:spPr>
          <a:xfrm>
            <a:off x="8328212" y="2949388"/>
            <a:ext cx="421341" cy="10594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2" name="Freihandform: Form 61">
            <a:extLst>
              <a:ext uri="{FF2B5EF4-FFF2-40B4-BE49-F238E27FC236}">
                <a16:creationId xmlns:a16="http://schemas.microsoft.com/office/drawing/2014/main" id="{0F808A52-1689-4671-8547-EC44A8BF7800}"/>
              </a:ext>
            </a:extLst>
          </p:cNvPr>
          <p:cNvSpPr/>
          <p:nvPr/>
        </p:nvSpPr>
        <p:spPr>
          <a:xfrm>
            <a:off x="2684699" y="2601157"/>
            <a:ext cx="799254" cy="242416"/>
          </a:xfrm>
          <a:custGeom>
            <a:avLst/>
            <a:gdLst>
              <a:gd name="connsiteX0" fmla="*/ 0 w 799254"/>
              <a:gd name="connsiteY0" fmla="*/ 0 h 242416"/>
              <a:gd name="connsiteX1" fmla="*/ 352214 w 799254"/>
              <a:gd name="connsiteY1" fmla="*/ 230293 h 242416"/>
              <a:gd name="connsiteX2" fmla="*/ 799254 w 799254"/>
              <a:gd name="connsiteY2" fmla="*/ 189653 h 242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99254" h="242416">
                <a:moveTo>
                  <a:pt x="0" y="0"/>
                </a:moveTo>
                <a:cubicBezTo>
                  <a:pt x="109502" y="99342"/>
                  <a:pt x="219005" y="198684"/>
                  <a:pt x="352214" y="230293"/>
                </a:cubicBezTo>
                <a:cubicBezTo>
                  <a:pt x="485423" y="261902"/>
                  <a:pt x="642338" y="225777"/>
                  <a:pt x="799254" y="189653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68" name="Gruppieren 67">
            <a:extLst>
              <a:ext uri="{FF2B5EF4-FFF2-40B4-BE49-F238E27FC236}">
                <a16:creationId xmlns:a16="http://schemas.microsoft.com/office/drawing/2014/main" id="{9D1BFF6F-14C4-4663-8954-6AA1C3CF78F3}"/>
              </a:ext>
            </a:extLst>
          </p:cNvPr>
          <p:cNvGrpSpPr/>
          <p:nvPr/>
        </p:nvGrpSpPr>
        <p:grpSpPr>
          <a:xfrm>
            <a:off x="684270" y="785587"/>
            <a:ext cx="7620000" cy="1030206"/>
            <a:chOff x="684270" y="785587"/>
            <a:chExt cx="7620000" cy="1030206"/>
          </a:xfrm>
        </p:grpSpPr>
        <p:grpSp>
          <p:nvGrpSpPr>
            <p:cNvPr id="20" name="Gruppieren 19">
              <a:extLst>
                <a:ext uri="{FF2B5EF4-FFF2-40B4-BE49-F238E27FC236}">
                  <a16:creationId xmlns:a16="http://schemas.microsoft.com/office/drawing/2014/main" id="{5516894B-854E-4FC5-9752-49D487DF7A06}"/>
                </a:ext>
              </a:extLst>
            </p:cNvPr>
            <p:cNvGrpSpPr/>
            <p:nvPr/>
          </p:nvGrpSpPr>
          <p:grpSpPr>
            <a:xfrm>
              <a:off x="684270" y="785587"/>
              <a:ext cx="7620000" cy="1030206"/>
              <a:chOff x="555413" y="1029550"/>
              <a:chExt cx="7620000" cy="1030206"/>
            </a:xfrm>
          </p:grpSpPr>
          <p:sp>
            <p:nvSpPr>
              <p:cNvPr id="21" name="Textfeld 20">
                <a:extLst>
                  <a:ext uri="{FF2B5EF4-FFF2-40B4-BE49-F238E27FC236}">
                    <a16:creationId xmlns:a16="http://schemas.microsoft.com/office/drawing/2014/main" id="{51E181F4-043D-4CC1-8C16-16AFCE0BC65A}"/>
                  </a:ext>
                </a:extLst>
              </p:cNvPr>
              <p:cNvSpPr txBox="1"/>
              <p:nvPr/>
            </p:nvSpPr>
            <p:spPr>
              <a:xfrm>
                <a:off x="4145284" y="1029550"/>
                <a:ext cx="128693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time</a:t>
                </a:r>
              </a:p>
            </p:txBody>
          </p:sp>
          <p:grpSp>
            <p:nvGrpSpPr>
              <p:cNvPr id="22" name="Gruppieren 21">
                <a:extLst>
                  <a:ext uri="{FF2B5EF4-FFF2-40B4-BE49-F238E27FC236}">
                    <a16:creationId xmlns:a16="http://schemas.microsoft.com/office/drawing/2014/main" id="{444FA45C-B8E5-4885-9B96-E900B038245C}"/>
                  </a:ext>
                </a:extLst>
              </p:cNvPr>
              <p:cNvGrpSpPr/>
              <p:nvPr/>
            </p:nvGrpSpPr>
            <p:grpSpPr>
              <a:xfrm>
                <a:off x="555413" y="1279212"/>
                <a:ext cx="7620000" cy="443708"/>
                <a:chOff x="88053" y="1279212"/>
                <a:chExt cx="8805334" cy="443708"/>
              </a:xfrm>
            </p:grpSpPr>
            <p:sp>
              <p:nvSpPr>
                <p:cNvPr id="26" name="Pfeil: nach rechts 25">
                  <a:extLst>
                    <a:ext uri="{FF2B5EF4-FFF2-40B4-BE49-F238E27FC236}">
                      <a16:creationId xmlns:a16="http://schemas.microsoft.com/office/drawing/2014/main" id="{AEC57439-B1C5-4E76-BD78-1913B031DC2C}"/>
                    </a:ext>
                  </a:extLst>
                </p:cNvPr>
                <p:cNvSpPr/>
                <p:nvPr/>
              </p:nvSpPr>
              <p:spPr>
                <a:xfrm>
                  <a:off x="172381" y="1279212"/>
                  <a:ext cx="8632951" cy="401106"/>
                </a:xfrm>
                <a:prstGeom prst="rightArrow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0" name="Rechteck 29">
                  <a:extLst>
                    <a:ext uri="{FF2B5EF4-FFF2-40B4-BE49-F238E27FC236}">
                      <a16:creationId xmlns:a16="http://schemas.microsoft.com/office/drawing/2014/main" id="{D2193281-7AF0-4564-A8FD-05390A4026EC}"/>
                    </a:ext>
                  </a:extLst>
                </p:cNvPr>
                <p:cNvSpPr/>
                <p:nvPr/>
              </p:nvSpPr>
              <p:spPr>
                <a:xfrm>
                  <a:off x="88053" y="1473262"/>
                  <a:ext cx="8805334" cy="24965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23" name="Textfeld 22">
                <a:extLst>
                  <a:ext uri="{FF2B5EF4-FFF2-40B4-BE49-F238E27FC236}">
                    <a16:creationId xmlns:a16="http://schemas.microsoft.com/office/drawing/2014/main" id="{D33BBAF0-9341-4AD5-AB8A-E24E0B34CA6A}"/>
                  </a:ext>
                </a:extLst>
              </p:cNvPr>
              <p:cNvSpPr txBox="1"/>
              <p:nvPr/>
            </p:nvSpPr>
            <p:spPr>
              <a:xfrm>
                <a:off x="881715" y="1413425"/>
                <a:ext cx="9668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4 </a:t>
                </a:r>
                <a:r>
                  <a:rPr lang="en-US" dirty="0" err="1"/>
                  <a:t>GYa</a:t>
                </a:r>
                <a:endParaRPr lang="en-US" dirty="0"/>
              </a:p>
            </p:txBody>
          </p:sp>
          <p:sp>
            <p:nvSpPr>
              <p:cNvPr id="64" name="Textfeld 63">
                <a:extLst>
                  <a:ext uri="{FF2B5EF4-FFF2-40B4-BE49-F238E27FC236}">
                    <a16:creationId xmlns:a16="http://schemas.microsoft.com/office/drawing/2014/main" id="{192B9B1D-F1E6-45A4-9BAC-393708A74A5B}"/>
                  </a:ext>
                </a:extLst>
              </p:cNvPr>
              <p:cNvSpPr txBox="1"/>
              <p:nvPr/>
            </p:nvSpPr>
            <p:spPr>
              <a:xfrm>
                <a:off x="2342544" y="1413425"/>
                <a:ext cx="143018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Nucleotides</a:t>
                </a:r>
              </a:p>
              <a:p>
                <a:pPr algn="ctr"/>
                <a:r>
                  <a:rPr lang="en-US" dirty="0"/>
                  <a:t>&amp; fatty acids</a:t>
                </a:r>
              </a:p>
            </p:txBody>
          </p:sp>
          <p:sp>
            <p:nvSpPr>
              <p:cNvPr id="65" name="Textfeld 64">
                <a:extLst>
                  <a:ext uri="{FF2B5EF4-FFF2-40B4-BE49-F238E27FC236}">
                    <a16:creationId xmlns:a16="http://schemas.microsoft.com/office/drawing/2014/main" id="{E9E241DB-FD20-4395-A82A-E62FE2120972}"/>
                  </a:ext>
                </a:extLst>
              </p:cNvPr>
              <p:cNvSpPr txBox="1"/>
              <p:nvPr/>
            </p:nvSpPr>
            <p:spPr>
              <a:xfrm>
                <a:off x="3898613" y="1413425"/>
                <a:ext cx="143018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RNA</a:t>
                </a:r>
              </a:p>
            </p:txBody>
          </p:sp>
          <p:sp>
            <p:nvSpPr>
              <p:cNvPr id="66" name="Textfeld 65">
                <a:extLst>
                  <a:ext uri="{FF2B5EF4-FFF2-40B4-BE49-F238E27FC236}">
                    <a16:creationId xmlns:a16="http://schemas.microsoft.com/office/drawing/2014/main" id="{FD5FDDEC-E566-40F1-8C3B-4669264CEA4E}"/>
                  </a:ext>
                </a:extLst>
              </p:cNvPr>
              <p:cNvSpPr txBox="1"/>
              <p:nvPr/>
            </p:nvSpPr>
            <p:spPr>
              <a:xfrm>
                <a:off x="5236845" y="1420847"/>
                <a:ext cx="18288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mol. evolution</a:t>
                </a:r>
              </a:p>
            </p:txBody>
          </p:sp>
        </p:grpSp>
        <p:sp>
          <p:nvSpPr>
            <p:cNvPr id="67" name="Textfeld 66">
              <a:extLst>
                <a:ext uri="{FF2B5EF4-FFF2-40B4-BE49-F238E27FC236}">
                  <a16:creationId xmlns:a16="http://schemas.microsoft.com/office/drawing/2014/main" id="{F203B244-0AF5-4F83-B5A5-0F753E996C9E}"/>
                </a:ext>
              </a:extLst>
            </p:cNvPr>
            <p:cNvSpPr txBox="1"/>
            <p:nvPr/>
          </p:nvSpPr>
          <p:spPr>
            <a:xfrm>
              <a:off x="7452522" y="1131615"/>
              <a:ext cx="77554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early life</a:t>
              </a:r>
            </a:p>
          </p:txBody>
        </p:sp>
      </p:grpSp>
      <p:sp>
        <p:nvSpPr>
          <p:cNvPr id="44" name="Freihandform: Form 43">
            <a:extLst>
              <a:ext uri="{FF2B5EF4-FFF2-40B4-BE49-F238E27FC236}">
                <a16:creationId xmlns:a16="http://schemas.microsoft.com/office/drawing/2014/main" id="{E29F8C94-ADB5-4526-8909-F741DD35D3FE}"/>
              </a:ext>
            </a:extLst>
          </p:cNvPr>
          <p:cNvSpPr/>
          <p:nvPr/>
        </p:nvSpPr>
        <p:spPr>
          <a:xfrm rot="17892171">
            <a:off x="4999195" y="4118305"/>
            <a:ext cx="799254" cy="242416"/>
          </a:xfrm>
          <a:custGeom>
            <a:avLst/>
            <a:gdLst>
              <a:gd name="connsiteX0" fmla="*/ 0 w 799254"/>
              <a:gd name="connsiteY0" fmla="*/ 0 h 242416"/>
              <a:gd name="connsiteX1" fmla="*/ 352214 w 799254"/>
              <a:gd name="connsiteY1" fmla="*/ 230293 h 242416"/>
              <a:gd name="connsiteX2" fmla="*/ 799254 w 799254"/>
              <a:gd name="connsiteY2" fmla="*/ 189653 h 242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99254" h="242416">
                <a:moveTo>
                  <a:pt x="0" y="0"/>
                </a:moveTo>
                <a:cubicBezTo>
                  <a:pt x="109502" y="99342"/>
                  <a:pt x="219005" y="198684"/>
                  <a:pt x="352214" y="230293"/>
                </a:cubicBezTo>
                <a:cubicBezTo>
                  <a:pt x="485423" y="261902"/>
                  <a:pt x="642338" y="225777"/>
                  <a:pt x="799254" y="189653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5E526880-5C93-4B93-B936-E293B4ADBE8C}"/>
              </a:ext>
            </a:extLst>
          </p:cNvPr>
          <p:cNvSpPr/>
          <p:nvPr/>
        </p:nvSpPr>
        <p:spPr>
          <a:xfrm>
            <a:off x="4985676" y="4439303"/>
            <a:ext cx="161364" cy="16136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2" name="Textfeld 51">
            <a:extLst>
              <a:ext uri="{FF2B5EF4-FFF2-40B4-BE49-F238E27FC236}">
                <a16:creationId xmlns:a16="http://schemas.microsoft.com/office/drawing/2014/main" id="{52A3D25F-AA9F-470F-8FD8-983A4C725B3D}"/>
              </a:ext>
            </a:extLst>
          </p:cNvPr>
          <p:cNvSpPr txBox="1"/>
          <p:nvPr/>
        </p:nvSpPr>
        <p:spPr>
          <a:xfrm>
            <a:off x="3955775" y="4563529"/>
            <a:ext cx="20743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 err="1"/>
              <a:t>Activating</a:t>
            </a:r>
            <a:endParaRPr lang="de-DE" b="1" dirty="0"/>
          </a:p>
          <a:p>
            <a:pPr algn="ctr"/>
            <a:r>
              <a:rPr lang="de-DE" b="1" dirty="0" err="1"/>
              <a:t>chemicals</a:t>
            </a:r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796BDF12-885B-465B-BFDA-BA29BC47B8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89774" y="4284798"/>
            <a:ext cx="1308468" cy="1203791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2464C8A8-E0B3-4354-AC15-4F07320872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81982" y="1760386"/>
            <a:ext cx="1059098" cy="1447335"/>
          </a:xfrm>
          <a:prstGeom prst="rect">
            <a:avLst/>
          </a:prstGeom>
        </p:spPr>
      </p:pic>
      <p:pic>
        <p:nvPicPr>
          <p:cNvPr id="15" name="Grafik 14" descr="Ein Bild, das Text, dunkel enthält.&#10;&#10;Automatisch generierte Beschreibung">
            <a:extLst>
              <a:ext uri="{FF2B5EF4-FFF2-40B4-BE49-F238E27FC236}">
                <a16:creationId xmlns:a16="http://schemas.microsoft.com/office/drawing/2014/main" id="{53188B3D-1A0E-4D80-8E12-D25C0ECF1A3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" t="-340" r="52257" b="7304"/>
          <a:stretch/>
        </p:blipFill>
        <p:spPr>
          <a:xfrm>
            <a:off x="6148541" y="1510353"/>
            <a:ext cx="982578" cy="1753976"/>
          </a:xfrm>
          <a:prstGeom prst="rect">
            <a:avLst/>
          </a:prstGeom>
        </p:spPr>
      </p:pic>
      <p:sp>
        <p:nvSpPr>
          <p:cNvPr id="63" name="Rechteck 62">
            <a:extLst>
              <a:ext uri="{FF2B5EF4-FFF2-40B4-BE49-F238E27FC236}">
                <a16:creationId xmlns:a16="http://schemas.microsoft.com/office/drawing/2014/main" id="{D9B42C79-65A1-451E-90E7-F26FB8C8DE96}"/>
              </a:ext>
            </a:extLst>
          </p:cNvPr>
          <p:cNvSpPr/>
          <p:nvPr/>
        </p:nvSpPr>
        <p:spPr>
          <a:xfrm>
            <a:off x="2446685" y="6490016"/>
            <a:ext cx="409194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000" i="1" dirty="0"/>
              <a:t>Powner, Gerland, Sutherland, </a:t>
            </a:r>
            <a:r>
              <a:rPr lang="fr-FR" sz="1000" b="1" i="1" dirty="0"/>
              <a:t>Nature</a:t>
            </a:r>
            <a:r>
              <a:rPr lang="fr-FR" sz="1000" b="1" dirty="0"/>
              <a:t> </a:t>
            </a:r>
            <a:r>
              <a:rPr lang="fr-FR" sz="1000" dirty="0"/>
              <a:t>vol 459, 239-242 (2009)</a:t>
            </a:r>
          </a:p>
        </p:txBody>
      </p:sp>
    </p:spTree>
    <p:extLst>
      <p:ext uri="{BB962C8B-B14F-4D97-AF65-F5344CB8AC3E}">
        <p14:creationId xmlns:p14="http://schemas.microsoft.com/office/powerpoint/2010/main" val="3180455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  <p:bldP spid="36" grpId="0"/>
      <p:bldP spid="37" grpId="0"/>
      <p:bldP spid="38" grpId="0"/>
      <p:bldP spid="40" grpId="0" animBg="1"/>
      <p:bldP spid="42" grpId="0" animBg="1"/>
      <p:bldP spid="46" grpId="0" animBg="1"/>
      <p:bldP spid="47" grpId="0" animBg="1"/>
      <p:bldP spid="48" grpId="0" animBg="1"/>
      <p:bldP spid="50" grpId="0" animBg="1"/>
      <p:bldP spid="53" grpId="0" animBg="1"/>
      <p:bldP spid="56" grpId="0" animBg="1"/>
      <p:bldP spid="57" grpId="0" animBg="1"/>
      <p:bldP spid="58" grpId="0" animBg="1"/>
      <p:bldP spid="62" grpId="0" animBg="1"/>
      <p:bldP spid="44" grpId="0" animBg="1"/>
      <p:bldP spid="49" grpId="0" animBg="1"/>
      <p:bldP spid="5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9C8B9E23-8CCB-4987-93FA-CB09C6C23F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2756" y="1316977"/>
            <a:ext cx="3309536" cy="2314705"/>
          </a:xfrm>
          <a:prstGeom prst="rect">
            <a:avLst/>
          </a:prstGeom>
        </p:spPr>
      </p:pic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775B6D6A-B31D-4FB2-8471-DA9378E3CEF5}"/>
              </a:ext>
            </a:extLst>
          </p:cNvPr>
          <p:cNvCxnSpPr/>
          <p:nvPr/>
        </p:nvCxnSpPr>
        <p:spPr>
          <a:xfrm>
            <a:off x="1081091" y="3746751"/>
            <a:ext cx="325120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mit Pfeil 8">
            <a:extLst>
              <a:ext uri="{FF2B5EF4-FFF2-40B4-BE49-F238E27FC236}">
                <a16:creationId xmlns:a16="http://schemas.microsoft.com/office/drawing/2014/main" id="{960226D8-FE1B-4012-BEC5-1DFF9FF712E8}"/>
              </a:ext>
            </a:extLst>
          </p:cNvPr>
          <p:cNvCxnSpPr/>
          <p:nvPr/>
        </p:nvCxnSpPr>
        <p:spPr>
          <a:xfrm flipV="1">
            <a:off x="855617" y="1316977"/>
            <a:ext cx="0" cy="23147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feld 9">
            <a:extLst>
              <a:ext uri="{FF2B5EF4-FFF2-40B4-BE49-F238E27FC236}">
                <a16:creationId xmlns:a16="http://schemas.microsoft.com/office/drawing/2014/main" id="{F54169AD-4DAA-4D96-AD60-09B293AF0FDC}"/>
              </a:ext>
            </a:extLst>
          </p:cNvPr>
          <p:cNvSpPr txBox="1"/>
          <p:nvPr/>
        </p:nvSpPr>
        <p:spPr>
          <a:xfrm>
            <a:off x="2214154" y="3779911"/>
            <a:ext cx="1175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time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EA98B2A5-E7DA-4472-A386-7FD1D9CC53AE}"/>
              </a:ext>
            </a:extLst>
          </p:cNvPr>
          <p:cNvSpPr txBox="1"/>
          <p:nvPr/>
        </p:nvSpPr>
        <p:spPr>
          <a:xfrm>
            <a:off x="3971108" y="3779911"/>
            <a:ext cx="1175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20h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B7695B4F-F724-4748-B79C-CADAEBF3B6C3}"/>
              </a:ext>
            </a:extLst>
          </p:cNvPr>
          <p:cNvSpPr txBox="1"/>
          <p:nvPr/>
        </p:nvSpPr>
        <p:spPr>
          <a:xfrm rot="16200000">
            <a:off x="-146817" y="2342998"/>
            <a:ext cx="1449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/>
              <a:t>Oligo</a:t>
            </a:r>
            <a:r>
              <a:rPr lang="de-DE" dirty="0"/>
              <a:t> </a:t>
            </a:r>
            <a:r>
              <a:rPr lang="de-DE" dirty="0" err="1"/>
              <a:t>length</a:t>
            </a:r>
            <a:endParaRPr lang="de-DE" dirty="0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0294AC64-1681-4CBF-8767-B9270B6D1D4F}"/>
              </a:ext>
            </a:extLst>
          </p:cNvPr>
          <p:cNvSpPr txBox="1"/>
          <p:nvPr/>
        </p:nvSpPr>
        <p:spPr>
          <a:xfrm>
            <a:off x="175011" y="1017242"/>
            <a:ext cx="1449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140mer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6478093D-963D-4E44-9241-1773AD6154EE}"/>
              </a:ext>
            </a:extLst>
          </p:cNvPr>
          <p:cNvSpPr txBox="1"/>
          <p:nvPr/>
        </p:nvSpPr>
        <p:spPr>
          <a:xfrm>
            <a:off x="393504" y="3602446"/>
            <a:ext cx="581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NTP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FFA00221-2029-4175-A6A2-37457AC5F7BB}"/>
              </a:ext>
            </a:extLst>
          </p:cNvPr>
          <p:cNvSpPr txBox="1"/>
          <p:nvPr/>
        </p:nvSpPr>
        <p:spPr>
          <a:xfrm>
            <a:off x="2402735" y="121700"/>
            <a:ext cx="4533643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dirty="0" err="1"/>
              <a:t>Selective</a:t>
            </a:r>
            <a:r>
              <a:rPr lang="de-DE" sz="2800" dirty="0"/>
              <a:t> </a:t>
            </a:r>
            <a:r>
              <a:rPr lang="de-DE" sz="2800" dirty="0" err="1"/>
              <a:t>effect</a:t>
            </a:r>
            <a:r>
              <a:rPr lang="de-DE" sz="2800" dirty="0"/>
              <a:t> „</a:t>
            </a:r>
            <a:r>
              <a:rPr lang="de-DE" sz="2800" dirty="0" err="1"/>
              <a:t>under</a:t>
            </a:r>
            <a:r>
              <a:rPr lang="de-DE" sz="2800" dirty="0"/>
              <a:t>“ </a:t>
            </a:r>
            <a:r>
              <a:rPr lang="de-DE" sz="2800" dirty="0" err="1"/>
              <a:t>the</a:t>
            </a:r>
            <a:r>
              <a:rPr lang="de-DE" sz="2800" dirty="0"/>
              <a:t> </a:t>
            </a:r>
            <a:r>
              <a:rPr lang="de-DE" sz="2800" dirty="0" err="1"/>
              <a:t>heater</a:t>
            </a:r>
            <a:r>
              <a:rPr lang="de-DE" sz="2800" dirty="0"/>
              <a:t>:</a:t>
            </a:r>
            <a:endParaRPr lang="de-DE" sz="1100" dirty="0"/>
          </a:p>
          <a:p>
            <a:pPr algn="ctr"/>
            <a:endParaRPr lang="de-DE" dirty="0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8CBB3D27-046E-4227-B265-58C20A610F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2411" y="1979283"/>
            <a:ext cx="1709976" cy="2329187"/>
          </a:xfrm>
          <a:prstGeom prst="rect">
            <a:avLst/>
          </a:prstGeom>
        </p:spPr>
      </p:pic>
      <p:sp>
        <p:nvSpPr>
          <p:cNvPr id="17" name="Rechteck 16">
            <a:extLst>
              <a:ext uri="{FF2B5EF4-FFF2-40B4-BE49-F238E27FC236}">
                <a16:creationId xmlns:a16="http://schemas.microsoft.com/office/drawing/2014/main" id="{E038415D-D113-4E61-96C9-5904A704C86D}"/>
              </a:ext>
            </a:extLst>
          </p:cNvPr>
          <p:cNvSpPr/>
          <p:nvPr/>
        </p:nvSpPr>
        <p:spPr>
          <a:xfrm>
            <a:off x="7504611" y="2841171"/>
            <a:ext cx="313509" cy="1828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9" name="Gerade Verbindung mit Pfeil 18">
            <a:extLst>
              <a:ext uri="{FF2B5EF4-FFF2-40B4-BE49-F238E27FC236}">
                <a16:creationId xmlns:a16="http://schemas.microsoft.com/office/drawing/2014/main" id="{A3920186-1406-46ED-8D69-9D607A7274B0}"/>
              </a:ext>
            </a:extLst>
          </p:cNvPr>
          <p:cNvCxnSpPr/>
          <p:nvPr/>
        </p:nvCxnSpPr>
        <p:spPr>
          <a:xfrm flipH="1" flipV="1">
            <a:off x="4630783" y="2481943"/>
            <a:ext cx="2764109" cy="44413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107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161C85-66B8-4C70-A84C-934457CF1F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/>
              <a:t>How to do </a:t>
            </a:r>
            <a:r>
              <a:rPr lang="de-DE" dirty="0" err="1"/>
              <a:t>these</a:t>
            </a:r>
            <a:r>
              <a:rPr lang="de-DE" dirty="0"/>
              <a:t> </a:t>
            </a:r>
            <a:r>
              <a:rPr lang="de-DE" dirty="0" err="1"/>
              <a:t>simulations</a:t>
            </a:r>
            <a:r>
              <a:rPr lang="de-DE" dirty="0"/>
              <a:t>?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5FB8210-89F5-495D-A85E-45CF2EA5A3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2164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981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/>
          <a:srcRect l="-1" r="-9925" b="3653"/>
          <a:stretch/>
        </p:blipFill>
        <p:spPr>
          <a:xfrm>
            <a:off x="291254" y="569361"/>
            <a:ext cx="9447835" cy="1249441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192389" y="44030"/>
            <a:ext cx="875922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000" b="1" dirty="0" err="1"/>
              <a:t>Thermophoresis</a:t>
            </a:r>
            <a:r>
              <a:rPr lang="de-DE" sz="3000" dirty="0"/>
              <a:t>: The „</a:t>
            </a:r>
            <a:r>
              <a:rPr lang="de-DE" sz="3000" dirty="0" err="1"/>
              <a:t>capacitor</a:t>
            </a:r>
            <a:r>
              <a:rPr lang="de-DE" sz="3000" dirty="0"/>
              <a:t> </a:t>
            </a:r>
            <a:r>
              <a:rPr lang="de-DE" sz="3000" dirty="0" err="1"/>
              <a:t>effect</a:t>
            </a:r>
            <a:r>
              <a:rPr lang="de-DE" sz="3000" dirty="0"/>
              <a:t>“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feld 1">
                <a:extLst>
                  <a:ext uri="{FF2B5EF4-FFF2-40B4-BE49-F238E27FC236}">
                    <a16:creationId xmlns:a16="http://schemas.microsoft.com/office/drawing/2014/main" id="{EA6C0906-6F17-44C0-9A0E-9D7F418327C5}"/>
                  </a:ext>
                </a:extLst>
              </p:cNvPr>
              <p:cNvSpPr txBox="1"/>
              <p:nvPr/>
            </p:nvSpPr>
            <p:spPr>
              <a:xfrm>
                <a:off x="645078" y="1594164"/>
                <a:ext cx="2905667" cy="57541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1" i="1" smtClean="0">
                              <a:latin typeface="Cambria Math" panose="02040503050406030204" pitchFamily="18" charset="0"/>
                            </a:rPr>
                            <m:t>𝒗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𝑇𝑝h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m:rPr>
                          <m:sty m:val="p"/>
                        </m:rPr>
                        <a:rPr lang="de-DE" b="0" i="0" smtClean="0">
                          <a:latin typeface="Cambria Math" panose="02040503050406030204" pitchFamily="18" charset="0"/>
                        </a:rPr>
                        <m:t>∇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𝐷</m:t>
                      </m:r>
                    </m:oMath>
                  </m:oMathPara>
                </a14:m>
                <a:endParaRPr lang="de-DE" b="0" dirty="0"/>
              </a:p>
              <a:p>
                <a:endParaRPr lang="de-DE" dirty="0"/>
              </a:p>
            </p:txBody>
          </p:sp>
        </mc:Choice>
        <mc:Fallback>
          <p:sp>
            <p:nvSpPr>
              <p:cNvPr id="2" name="Textfeld 1">
                <a:extLst>
                  <a:ext uri="{FF2B5EF4-FFF2-40B4-BE49-F238E27FC236}">
                    <a16:creationId xmlns:a16="http://schemas.microsoft.com/office/drawing/2014/main" id="{EA6C0906-6F17-44C0-9A0E-9D7F418327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078" y="1594164"/>
                <a:ext cx="2905667" cy="575414"/>
              </a:xfrm>
              <a:prstGeom prst="rect">
                <a:avLst/>
              </a:prstGeom>
              <a:blipFill>
                <a:blip r:embed="rId3"/>
                <a:stretch>
                  <a:fillRect l="-630" t="-1064" r="-147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extfeld 27">
            <a:extLst>
              <a:ext uri="{FF2B5EF4-FFF2-40B4-BE49-F238E27FC236}">
                <a16:creationId xmlns:a16="http://schemas.microsoft.com/office/drawing/2014/main" id="{D67E10C0-11F8-40B9-9712-9FF0058CC5A4}"/>
              </a:ext>
            </a:extLst>
          </p:cNvPr>
          <p:cNvSpPr txBox="1"/>
          <p:nvPr/>
        </p:nvSpPr>
        <p:spPr>
          <a:xfrm>
            <a:off x="291254" y="2611716"/>
            <a:ext cx="712554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000" b="1" dirty="0"/>
              <a:t>Continuity </a:t>
            </a:r>
            <a:r>
              <a:rPr lang="de-DE" sz="3000" b="1" dirty="0" err="1"/>
              <a:t>equation</a:t>
            </a:r>
            <a:r>
              <a:rPr lang="de-DE" sz="3000" b="1" dirty="0"/>
              <a:t> &amp; Ficks </a:t>
            </a:r>
            <a:r>
              <a:rPr lang="de-DE" sz="3000" b="1" dirty="0" err="1"/>
              <a:t>law</a:t>
            </a:r>
            <a:endParaRPr lang="de-DE" sz="3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feld 28">
                <a:extLst>
                  <a:ext uri="{FF2B5EF4-FFF2-40B4-BE49-F238E27FC236}">
                    <a16:creationId xmlns:a16="http://schemas.microsoft.com/office/drawing/2014/main" id="{B418845E-57F7-42F6-96D5-BFB786371AF8}"/>
                  </a:ext>
                </a:extLst>
              </p:cNvPr>
              <p:cNvSpPr txBox="1"/>
              <p:nvPr/>
            </p:nvSpPr>
            <p:spPr>
              <a:xfrm>
                <a:off x="768450" y="3392408"/>
                <a:ext cx="2335896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de-DE" sz="2800" b="0" i="0" smtClean="0">
                          <a:latin typeface="Cambria Math" panose="02040503050406030204" pitchFamily="18" charset="0"/>
                        </a:rPr>
                        <m:t>∇</m:t>
                      </m:r>
                      <m:r>
                        <a:rPr lang="de-DE" sz="2800" b="0" i="1" smtClean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de-DE" sz="2800" b="1" i="0" smtClean="0">
                          <a:latin typeface="Cambria Math" panose="02040503050406030204" pitchFamily="18" charset="0"/>
                        </a:rPr>
                        <m:t>𝐉</m:t>
                      </m:r>
                      <m:r>
                        <a:rPr lang="de-DE" sz="2800" b="0" i="0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de-DE" sz="2800" b="0" i="1" smtClean="0">
                          <a:latin typeface="Cambria Math" panose="02040503050406030204" pitchFamily="18" charset="0"/>
                        </a:rPr>
                        <m:t>𝛿𝜌</m:t>
                      </m:r>
                      <m:r>
                        <a:rPr lang="de-DE" sz="2800" b="0" i="1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de-DE" sz="2800" b="0" i="1" smtClean="0"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lang="de-DE" sz="2800" b="0" i="1" smtClean="0"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de-DE" sz="2800" dirty="0"/>
              </a:p>
            </p:txBody>
          </p:sp>
        </mc:Choice>
        <mc:Fallback xmlns="">
          <p:sp>
            <p:nvSpPr>
              <p:cNvPr id="29" name="Textfeld 28">
                <a:extLst>
                  <a:ext uri="{FF2B5EF4-FFF2-40B4-BE49-F238E27FC236}">
                    <a16:creationId xmlns:a16="http://schemas.microsoft.com/office/drawing/2014/main" id="{B418845E-57F7-42F6-96D5-BFB786371A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450" y="3392408"/>
                <a:ext cx="2335896" cy="43088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feld 29">
                <a:extLst>
                  <a:ext uri="{FF2B5EF4-FFF2-40B4-BE49-F238E27FC236}">
                    <a16:creationId xmlns:a16="http://schemas.microsoft.com/office/drawing/2014/main" id="{F8836D57-B02A-46BF-ABAF-2BB286E0C39F}"/>
                  </a:ext>
                </a:extLst>
              </p:cNvPr>
              <p:cNvSpPr txBox="1"/>
              <p:nvPr/>
            </p:nvSpPr>
            <p:spPr>
              <a:xfrm>
                <a:off x="4751898" y="3392408"/>
                <a:ext cx="2312171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2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800" b="1" i="0" smtClean="0">
                              <a:latin typeface="Cambria Math" panose="02040503050406030204" pitchFamily="18" charset="0"/>
                            </a:rPr>
                            <m:t>𝐉</m:t>
                          </m:r>
                        </m:e>
                        <m:sub>
                          <m:r>
                            <a:rPr lang="de-DE" sz="2800" b="1" i="0" smtClean="0">
                              <a:latin typeface="Cambria Math" panose="02040503050406030204" pitchFamily="18" charset="0"/>
                            </a:rPr>
                            <m:t>𝐝𝐢𝐟𝐟</m:t>
                          </m:r>
                        </m:sub>
                      </m:sSub>
                      <m:r>
                        <a:rPr lang="de-DE" sz="2800" b="0" i="0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m:rPr>
                          <m:sty m:val="p"/>
                        </m:rPr>
                        <a:rPr lang="de-DE" sz="2800" b="0" i="0" smtClean="0">
                          <a:latin typeface="Cambria Math" panose="02040503050406030204" pitchFamily="18" charset="0"/>
                        </a:rPr>
                        <m:t>D</m:t>
                      </m:r>
                      <m:r>
                        <a:rPr lang="de-DE" sz="2800" b="0" i="1" smtClean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m:rPr>
                          <m:sty m:val="p"/>
                        </m:rPr>
                        <a:rPr lang="de-DE" sz="2800" b="0" i="0" smtClean="0">
                          <a:latin typeface="Cambria Math" panose="02040503050406030204" pitchFamily="18" charset="0"/>
                        </a:rPr>
                        <m:t>∇</m:t>
                      </m:r>
                      <m:r>
                        <a:rPr lang="de-DE" sz="2800" b="0" i="1" smtClean="0"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de-DE" sz="2800" dirty="0"/>
              </a:p>
            </p:txBody>
          </p:sp>
        </mc:Choice>
        <mc:Fallback xmlns="">
          <p:sp>
            <p:nvSpPr>
              <p:cNvPr id="30" name="Textfeld 29">
                <a:extLst>
                  <a:ext uri="{FF2B5EF4-FFF2-40B4-BE49-F238E27FC236}">
                    <a16:creationId xmlns:a16="http://schemas.microsoft.com/office/drawing/2014/main" id="{F8836D57-B02A-46BF-ABAF-2BB286E0C3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1898" y="3392408"/>
                <a:ext cx="2312171" cy="43088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feld 30">
                <a:extLst>
                  <a:ext uri="{FF2B5EF4-FFF2-40B4-BE49-F238E27FC236}">
                    <a16:creationId xmlns:a16="http://schemas.microsoft.com/office/drawing/2014/main" id="{AABBCC4C-074D-4EC2-BB27-265F01C1B41B}"/>
                  </a:ext>
                </a:extLst>
              </p:cNvPr>
              <p:cNvSpPr txBox="1"/>
              <p:nvPr/>
            </p:nvSpPr>
            <p:spPr>
              <a:xfrm>
                <a:off x="4782361" y="4019741"/>
                <a:ext cx="3866508" cy="46410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2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800" b="1" i="0" smtClean="0">
                              <a:latin typeface="Cambria Math" panose="02040503050406030204" pitchFamily="18" charset="0"/>
                            </a:rPr>
                            <m:t>𝐉</m:t>
                          </m:r>
                        </m:e>
                        <m:sub>
                          <m:r>
                            <a:rPr lang="de-DE" sz="2800" b="1" i="0" smtClean="0">
                              <a:latin typeface="Cambria Math" panose="02040503050406030204" pitchFamily="18" charset="0"/>
                            </a:rPr>
                            <m:t>𝐝𝐫𝐢𝐟𝐭</m:t>
                          </m:r>
                        </m:sub>
                      </m:sSub>
                      <m:r>
                        <a:rPr lang="de-DE" sz="2800" b="0" i="0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de-DE" sz="2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800" b="1" i="1" smtClean="0">
                              <a:latin typeface="Cambria Math" panose="02040503050406030204" pitchFamily="18" charset="0"/>
                            </a:rPr>
                            <m:t>𝒗</m:t>
                          </m:r>
                        </m:e>
                        <m:sub>
                          <m:r>
                            <a:rPr lang="de-DE" sz="2800" b="1" i="1" smtClean="0">
                              <a:latin typeface="Cambria Math" panose="02040503050406030204" pitchFamily="18" charset="0"/>
                            </a:rPr>
                            <m:t>𝑵𝑺</m:t>
                          </m:r>
                        </m:sub>
                      </m:sSub>
                      <m:r>
                        <a:rPr lang="de-DE" sz="2800" b="0" i="1" smtClean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de-DE" sz="2800" b="0" i="1" smtClean="0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de-DE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de-DE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800" b="1" i="1" smtClean="0">
                              <a:latin typeface="Cambria Math" panose="02040503050406030204" pitchFamily="18" charset="0"/>
                            </a:rPr>
                            <m:t>𝒗</m:t>
                          </m:r>
                        </m:e>
                        <m:sub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𝑇𝑝h</m:t>
                          </m:r>
                        </m:sub>
                      </m:sSub>
                      <m:r>
                        <a:rPr lang="de-DE" sz="2800" b="0" i="1" smtClean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de-DE" sz="2800" b="0" i="1" smtClean="0"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de-DE" sz="2800" dirty="0"/>
              </a:p>
            </p:txBody>
          </p:sp>
        </mc:Choice>
        <mc:Fallback xmlns="">
          <p:sp>
            <p:nvSpPr>
              <p:cNvPr id="31" name="Textfeld 30">
                <a:extLst>
                  <a:ext uri="{FF2B5EF4-FFF2-40B4-BE49-F238E27FC236}">
                    <a16:creationId xmlns:a16="http://schemas.microsoft.com/office/drawing/2014/main" id="{AABBCC4C-074D-4EC2-BB27-265F01C1B4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2361" y="4019741"/>
                <a:ext cx="3866508" cy="46410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feld 31">
                <a:extLst>
                  <a:ext uri="{FF2B5EF4-FFF2-40B4-BE49-F238E27FC236}">
                    <a16:creationId xmlns:a16="http://schemas.microsoft.com/office/drawing/2014/main" id="{36875AE5-19EC-489E-A8AC-CE863B62A9B2}"/>
                  </a:ext>
                </a:extLst>
              </p:cNvPr>
              <p:cNvSpPr txBox="1"/>
              <p:nvPr/>
            </p:nvSpPr>
            <p:spPr>
              <a:xfrm>
                <a:off x="830834" y="4019741"/>
                <a:ext cx="2392578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800" b="1" i="0" smtClean="0">
                          <a:latin typeface="Cambria Math" panose="02040503050406030204" pitchFamily="18" charset="0"/>
                        </a:rPr>
                        <m:t>𝐉</m:t>
                      </m:r>
                      <m:r>
                        <a:rPr lang="de-DE" sz="2800" b="0" i="0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de-DE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800" b="1" i="0" smtClean="0">
                              <a:latin typeface="Cambria Math" panose="02040503050406030204" pitchFamily="18" charset="0"/>
                            </a:rPr>
                            <m:t>𝐉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de-DE" sz="2800" b="0" i="0" smtClean="0">
                              <a:latin typeface="Cambria Math" panose="02040503050406030204" pitchFamily="18" charset="0"/>
                            </a:rPr>
                            <m:t>diff</m:t>
                          </m:r>
                        </m:sub>
                      </m:sSub>
                      <m:r>
                        <a:rPr lang="de-DE" sz="2800" b="0" i="0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de-DE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800" b="1" i="0" smtClean="0">
                              <a:latin typeface="Cambria Math" panose="02040503050406030204" pitchFamily="18" charset="0"/>
                            </a:rPr>
                            <m:t>𝐉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de-DE" sz="2800" b="0" i="0" smtClean="0">
                              <a:latin typeface="Cambria Math" panose="02040503050406030204" pitchFamily="18" charset="0"/>
                            </a:rPr>
                            <m:t>drift</m:t>
                          </m:r>
                        </m:sub>
                      </m:sSub>
                    </m:oMath>
                  </m:oMathPara>
                </a14:m>
                <a:endParaRPr lang="de-DE" sz="2800" dirty="0"/>
              </a:p>
            </p:txBody>
          </p:sp>
        </mc:Choice>
        <mc:Fallback xmlns="">
          <p:sp>
            <p:nvSpPr>
              <p:cNvPr id="32" name="Textfeld 31">
                <a:extLst>
                  <a:ext uri="{FF2B5EF4-FFF2-40B4-BE49-F238E27FC236}">
                    <a16:creationId xmlns:a16="http://schemas.microsoft.com/office/drawing/2014/main" id="{36875AE5-19EC-489E-A8AC-CE863B62A9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0834" y="4019741"/>
                <a:ext cx="2392578" cy="43088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Textfeld 32">
            <a:extLst>
              <a:ext uri="{FF2B5EF4-FFF2-40B4-BE49-F238E27FC236}">
                <a16:creationId xmlns:a16="http://schemas.microsoft.com/office/drawing/2014/main" id="{64E92F09-F402-49B9-AE91-F162A9D7ED49}"/>
              </a:ext>
            </a:extLst>
          </p:cNvPr>
          <p:cNvSpPr txBox="1"/>
          <p:nvPr/>
        </p:nvSpPr>
        <p:spPr>
          <a:xfrm>
            <a:off x="274681" y="4647074"/>
            <a:ext cx="712554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000" b="1" dirty="0"/>
              <a:t>Navier </a:t>
            </a:r>
            <a:r>
              <a:rPr lang="de-DE" sz="3000" b="1" dirty="0" err="1"/>
              <a:t>stokes</a:t>
            </a:r>
            <a:r>
              <a:rPr lang="de-DE" sz="3000" b="1" dirty="0"/>
              <a:t> </a:t>
            </a:r>
            <a:r>
              <a:rPr lang="de-DE" sz="3000" b="1" dirty="0" err="1"/>
              <a:t>equation</a:t>
            </a:r>
            <a:endParaRPr lang="de-DE" sz="3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feld 33">
                <a:extLst>
                  <a:ext uri="{FF2B5EF4-FFF2-40B4-BE49-F238E27FC236}">
                    <a16:creationId xmlns:a16="http://schemas.microsoft.com/office/drawing/2014/main" id="{76B2FE40-995C-486C-A360-275292525FB3}"/>
                  </a:ext>
                </a:extLst>
              </p:cNvPr>
              <p:cNvSpPr txBox="1"/>
              <p:nvPr/>
            </p:nvSpPr>
            <p:spPr>
              <a:xfrm>
                <a:off x="291254" y="5232469"/>
                <a:ext cx="8542210" cy="145450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800" b="0" i="1" smtClean="0">
                          <a:latin typeface="Cambria Math" panose="02040503050406030204" pitchFamily="18" charset="0"/>
                        </a:rPr>
                        <m:t>𝜌</m:t>
                      </m:r>
                      <m:d>
                        <m:dPr>
                          <m:ctrlPr>
                            <a:rPr lang="de-DE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  <m:r>
                        <a:rPr lang="de-DE" sz="2800" b="0" i="1" smtClean="0">
                          <a:latin typeface="Cambria Math" panose="02040503050406030204" pitchFamily="18" charset="0"/>
                        </a:rPr>
                        <m:t>⋅</m:t>
                      </m:r>
                      <m:f>
                        <m:fPr>
                          <m:ctrlPr>
                            <a:rPr lang="de-DE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  <m:sSub>
                            <m:sSubPr>
                              <m:ctrlPr>
                                <a:rPr lang="de-DE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800" b="1" i="1" smtClean="0">
                                  <a:latin typeface="Cambria Math" panose="02040503050406030204" pitchFamily="18" charset="0"/>
                                </a:rPr>
                                <m:t>𝒗</m:t>
                              </m:r>
                            </m:e>
                            <m:sub>
                              <m:r>
                                <a:rPr lang="de-DE" sz="2800" b="0" i="1" smtClean="0">
                                  <a:latin typeface="Cambria Math" panose="02040503050406030204" pitchFamily="18" charset="0"/>
                                </a:rPr>
                                <m:t>𝑛𝑠</m:t>
                              </m:r>
                            </m:sub>
                          </m:sSub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𝐷𝑡</m:t>
                          </m:r>
                        </m:den>
                      </m:f>
                      <m:r>
                        <a:rPr lang="de-DE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sz="2800" b="0" i="1" smtClean="0"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lang="de-DE" sz="2800" b="0" i="1" smtClean="0">
                          <a:latin typeface="Cambria Math" panose="02040503050406030204" pitchFamily="18" charset="0"/>
                        </a:rPr>
                        <m:t>⋅</m:t>
                      </m:r>
                      <m:d>
                        <m:dPr>
                          <m:ctrlPr>
                            <a:rPr lang="de-DE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de-DE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sz="2800" b="0" i="1" smtClean="0">
                                  <a:latin typeface="Cambria Math" panose="02040503050406030204" pitchFamily="18" charset="0"/>
                                </a:rPr>
                                <m:t>𝛿</m:t>
                              </m:r>
                              <m:sSub>
                                <m:sSubPr>
                                  <m:ctrlPr>
                                    <a:rPr lang="de-DE" sz="28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2800" b="1" i="1" smtClean="0">
                                      <a:latin typeface="Cambria Math" panose="02040503050406030204" pitchFamily="18" charset="0"/>
                                    </a:rPr>
                                    <m:t>𝒗</m:t>
                                  </m:r>
                                </m:e>
                                <m:sub>
                                  <m:r>
                                    <a:rPr lang="de-DE" sz="2800" b="0" i="1" smtClean="0">
                                      <a:latin typeface="Cambria Math" panose="02040503050406030204" pitchFamily="18" charset="0"/>
                                    </a:rPr>
                                    <m:t>𝑛𝑠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de-DE" sz="2800" b="0" i="1" smtClean="0">
                                  <a:latin typeface="Cambria Math" panose="02040503050406030204" pitchFamily="18" charset="0"/>
                                </a:rPr>
                                <m:t>𝛿</m:t>
                              </m:r>
                              <m:r>
                                <a:rPr lang="de-DE" sz="28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den>
                          </m:f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d>
                            <m:dPr>
                              <m:ctrlPr>
                                <a:rPr lang="de-DE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sz="28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2800" b="1" i="1" smtClean="0">
                                      <a:latin typeface="Cambria Math" panose="02040503050406030204" pitchFamily="18" charset="0"/>
                                    </a:rPr>
                                    <m:t>𝒗</m:t>
                                  </m:r>
                                </m:e>
                                <m:sub>
                                  <m:r>
                                    <a:rPr lang="de-DE" sz="2800" b="0" i="1" smtClean="0">
                                      <a:latin typeface="Cambria Math" panose="02040503050406030204" pitchFamily="18" charset="0"/>
                                    </a:rPr>
                                    <m:t>𝑛𝑠</m:t>
                                  </m:r>
                                </m:sub>
                              </m:sSub>
                              <m:r>
                                <a:rPr lang="de-DE" sz="2800" b="0" i="1" smtClean="0">
                                  <a:latin typeface="Cambria Math" panose="02040503050406030204" pitchFamily="18" charset="0"/>
                                </a:rPr>
                                <m:t> ⋅</m:t>
                              </m:r>
                              <m:r>
                                <m:rPr>
                                  <m:sty m:val="p"/>
                                </m:rPr>
                                <a:rPr lang="de-DE" sz="2800" b="0" i="0" smtClean="0">
                                  <a:latin typeface="Cambria Math" panose="02040503050406030204" pitchFamily="18" charset="0"/>
                                </a:rPr>
                                <m:t>∇</m:t>
                              </m:r>
                            </m:e>
                          </m:d>
                          <m:sSub>
                            <m:sSubPr>
                              <m:ctrlPr>
                                <a:rPr lang="de-DE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800" b="1" i="1" smtClean="0">
                                  <a:latin typeface="Cambria Math" panose="02040503050406030204" pitchFamily="18" charset="0"/>
                                </a:rPr>
                                <m:t>𝒗</m:t>
                              </m:r>
                            </m:e>
                            <m:sub>
                              <m:r>
                                <a:rPr lang="de-DE" sz="2800" b="0" i="1" smtClean="0">
                                  <a:latin typeface="Cambria Math" panose="02040503050406030204" pitchFamily="18" charset="0"/>
                                </a:rPr>
                                <m:t>𝑛𝑠</m:t>
                              </m:r>
                            </m:sub>
                          </m:sSub>
                        </m:e>
                      </m:d>
                      <m:r>
                        <a:rPr lang="de-DE" sz="2800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de-DE" sz="2800" b="0" i="1" dirty="0">
                  <a:latin typeface="Cambria Math" panose="02040503050406030204" pitchFamily="18" charset="0"/>
                </a:endParaRPr>
              </a:p>
              <a:p>
                <a:r>
                  <a:rPr lang="de-DE" sz="2800" b="0" dirty="0"/>
                  <a:t>	=</a:t>
                </a:r>
                <a14:m>
                  <m:oMath xmlns:m="http://schemas.openxmlformats.org/officeDocument/2006/math">
                    <m:r>
                      <a:rPr lang="de-DE" sz="28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de-DE" sz="2800" b="0" i="0" smtClean="0">
                        <a:latin typeface="Cambria Math" panose="02040503050406030204" pitchFamily="18" charset="0"/>
                      </a:rPr>
                      <m:t>∇</m:t>
                    </m:r>
                    <m:r>
                      <a:rPr lang="de-DE" sz="2800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de-DE" sz="28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de-DE" sz="2800" b="0" i="1" smtClean="0">
                        <a:latin typeface="Cambria Math" panose="02040503050406030204" pitchFamily="18" charset="0"/>
                      </a:rPr>
                      <m:t>𝜇</m:t>
                    </m:r>
                    <m:d>
                      <m:dPr>
                        <m:ctrlPr>
                          <a:rPr lang="de-DE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de-DE" sz="2800" b="0" i="0" smtClean="0">
                            <a:latin typeface="Cambria Math" panose="02040503050406030204" pitchFamily="18" charset="0"/>
                          </a:rPr>
                          <m:t>T</m:t>
                        </m:r>
                      </m:e>
                    </m:d>
                    <m:r>
                      <m:rPr>
                        <m:sty m:val="p"/>
                      </m:rPr>
                      <a:rPr lang="de-DE" sz="2800" b="0" i="0" smtClean="0"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de-DE" sz="28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800" b="1" i="1" smtClean="0"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de-DE" sz="2800" b="0" i="1" smtClean="0">
                            <a:latin typeface="Cambria Math" panose="02040503050406030204" pitchFamily="18" charset="0"/>
                          </a:rPr>
                          <m:t>𝑛𝑠</m:t>
                        </m:r>
                      </m:sub>
                    </m:sSub>
                    <m:r>
                      <a:rPr lang="de-DE" sz="2800" b="0" i="1" smtClean="0"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de-DE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2800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  <m:d>
                          <m:dPr>
                            <m:ctrlPr>
                              <a:rPr lang="de-DE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28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</m:d>
                        <m:r>
                          <a:rPr lang="de-DE" sz="28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de-DE" sz="2800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  <m:d>
                          <m:dPr>
                            <m:ctrlPr>
                              <a:rPr lang="de-DE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28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</m:d>
                      </m:e>
                    </m:d>
                    <m:r>
                      <m:rPr>
                        <m:sty m:val="p"/>
                      </m:rPr>
                      <a:rPr lang="de-DE" sz="2800" b="0" i="0" smtClean="0">
                        <a:latin typeface="Cambria Math" panose="02040503050406030204" pitchFamily="18" charset="0"/>
                      </a:rPr>
                      <m:t>∇</m:t>
                    </m:r>
                    <m:d>
                      <m:dPr>
                        <m:ctrlPr>
                          <a:rPr lang="de-DE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de-DE" sz="2800" b="0" i="0" smtClean="0">
                            <a:latin typeface="Cambria Math" panose="02040503050406030204" pitchFamily="18" charset="0"/>
                          </a:rPr>
                          <m:t>∇</m:t>
                        </m:r>
                        <m:r>
                          <a:rPr lang="de-DE" sz="2800" b="0" i="1" smtClean="0">
                            <a:latin typeface="Cambria Math" panose="02040503050406030204" pitchFamily="18" charset="0"/>
                          </a:rPr>
                          <m:t>⋅</m:t>
                        </m:r>
                        <m:sSub>
                          <m:sSubPr>
                            <m:ctrlPr>
                              <a:rPr lang="de-DE" sz="28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800" b="1" i="1" smtClean="0">
                                <a:latin typeface="Cambria Math" panose="02040503050406030204" pitchFamily="18" charset="0"/>
                              </a:rPr>
                              <m:t>𝒗</m:t>
                            </m:r>
                          </m:e>
                          <m:sub>
                            <m:r>
                              <a:rPr lang="de-DE" sz="2800" b="0" i="1" smtClean="0">
                                <a:latin typeface="Cambria Math" panose="02040503050406030204" pitchFamily="18" charset="0"/>
                              </a:rPr>
                              <m:t>𝑛𝑠</m:t>
                            </m:r>
                          </m:sub>
                        </m:sSub>
                      </m:e>
                    </m:d>
                    <m:r>
                      <a:rPr lang="de-DE" sz="28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de-DE" sz="2800" b="1" i="1" smtClean="0">
                        <a:latin typeface="Cambria Math" panose="02040503050406030204" pitchFamily="18" charset="0"/>
                      </a:rPr>
                      <m:t>𝒇</m:t>
                    </m:r>
                    <m:r>
                      <a:rPr lang="de-DE" sz="2800" b="1" i="1" smtClean="0">
                        <a:latin typeface="Cambria Math" panose="02040503050406030204" pitchFamily="18" charset="0"/>
                      </a:rPr>
                      <m:t>(..)</m:t>
                    </m:r>
                  </m:oMath>
                </a14:m>
                <a:endParaRPr lang="de-DE" sz="2800" b="1" dirty="0"/>
              </a:p>
            </p:txBody>
          </p:sp>
        </mc:Choice>
        <mc:Fallback xmlns="">
          <p:sp>
            <p:nvSpPr>
              <p:cNvPr id="34" name="Textfeld 33">
                <a:extLst>
                  <a:ext uri="{FF2B5EF4-FFF2-40B4-BE49-F238E27FC236}">
                    <a16:creationId xmlns:a16="http://schemas.microsoft.com/office/drawing/2014/main" id="{76B2FE40-995C-486C-A360-275292525F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254" y="5232469"/>
                <a:ext cx="8542210" cy="1454501"/>
              </a:xfrm>
              <a:prstGeom prst="rect">
                <a:avLst/>
              </a:prstGeom>
              <a:blipFill>
                <a:blip r:embed="rId8"/>
                <a:stretch>
                  <a:fillRect b="-1297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62819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2" grpId="0"/>
      <p:bldP spid="33" grpId="0"/>
      <p:bldP spid="3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6B9DAD14-3C64-4602-9542-45F05A77A739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DFA8F8EF-8B43-459B-866D-49E0327B55BD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91469" y="1013343"/>
            <a:ext cx="5214960" cy="521496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itel 1">
            <a:extLst>
              <a:ext uri="{FF2B5EF4-FFF2-40B4-BE49-F238E27FC236}">
                <a16:creationId xmlns:a16="http://schemas.microsoft.com/office/drawing/2014/main" id="{FB905DAA-E3AF-4AC8-AADC-555F081CA708}"/>
              </a:ext>
            </a:extLst>
          </p:cNvPr>
          <p:cNvSpPr txBox="1">
            <a:spLocks/>
          </p:cNvSpPr>
          <p:nvPr/>
        </p:nvSpPr>
        <p:spPr bwMode="auto">
          <a:xfrm>
            <a:off x="0" y="-206805"/>
            <a:ext cx="6610350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normAutofit fontScale="975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de-DE" sz="4000" b="1" dirty="0">
                <a:solidFill>
                  <a:schemeClr val="bg1"/>
                </a:solidFill>
              </a:rPr>
              <a:t>Systems </a:t>
            </a:r>
            <a:r>
              <a:rPr lang="de-DE" sz="4000" b="1" dirty="0" err="1">
                <a:solidFill>
                  <a:schemeClr val="bg1"/>
                </a:solidFill>
              </a:rPr>
              <a:t>Pre-Biophysics</a:t>
            </a:r>
            <a:endParaRPr lang="de-DE" sz="2200" dirty="0">
              <a:solidFill>
                <a:schemeClr val="bg1"/>
              </a:solidFill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530BB782-29D8-4494-831E-D73B5CDBC5E7}"/>
              </a:ext>
            </a:extLst>
          </p:cNvPr>
          <p:cNvSpPr txBox="1"/>
          <p:nvPr/>
        </p:nvSpPr>
        <p:spPr>
          <a:xfrm>
            <a:off x="712271" y="448216"/>
            <a:ext cx="50577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err="1">
                <a:solidFill>
                  <a:schemeClr val="bg1"/>
                </a:solidFill>
              </a:rPr>
              <a:t>Coupling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between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physical</a:t>
            </a:r>
            <a:r>
              <a:rPr lang="de-DE" dirty="0">
                <a:solidFill>
                  <a:schemeClr val="bg1"/>
                </a:solidFill>
              </a:rPr>
              <a:t> non-</a:t>
            </a:r>
            <a:r>
              <a:rPr lang="de-DE" dirty="0" err="1">
                <a:solidFill>
                  <a:schemeClr val="bg1"/>
                </a:solidFill>
              </a:rPr>
              <a:t>equilibria</a:t>
            </a:r>
            <a:r>
              <a:rPr lang="de-DE" dirty="0">
                <a:solidFill>
                  <a:schemeClr val="bg1"/>
                </a:solidFill>
              </a:rPr>
              <a:t> and </a:t>
            </a:r>
            <a:r>
              <a:rPr lang="de-DE" dirty="0" err="1">
                <a:solidFill>
                  <a:schemeClr val="bg1"/>
                </a:solidFill>
              </a:rPr>
              <a:t>prebiotic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chemistry</a:t>
            </a:r>
            <a:r>
              <a:rPr lang="de-DE" dirty="0">
                <a:solidFill>
                  <a:schemeClr val="bg1"/>
                </a:solidFill>
              </a:rPr>
              <a:t> &amp; </a:t>
            </a:r>
            <a:r>
              <a:rPr lang="de-DE" dirty="0" err="1">
                <a:solidFill>
                  <a:schemeClr val="bg1"/>
                </a:solidFill>
              </a:rPr>
              <a:t>geology</a:t>
            </a:r>
            <a:endParaRPr lang="de-DE" dirty="0">
              <a:solidFill>
                <a:schemeClr val="bg1"/>
              </a:solidFill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1D83AAE2-2B0D-4571-BDBA-169A5D9A5C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53" r="22838"/>
          <a:stretch/>
        </p:blipFill>
        <p:spPr bwMode="auto">
          <a:xfrm>
            <a:off x="5936020" y="0"/>
            <a:ext cx="3207980" cy="3195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A869F518-A83A-4841-A787-F43EDDE86D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02512">
            <a:off x="5699315" y="1770891"/>
            <a:ext cx="357910" cy="1246516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8903CEC2-2754-4E60-A9EA-B253157CE9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37549">
            <a:off x="5327474" y="960125"/>
            <a:ext cx="357910" cy="1246516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6715D61D-7D36-48C0-9234-6CFEC18698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15103">
            <a:off x="6101237" y="2553080"/>
            <a:ext cx="357910" cy="1246516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1D60FB9C-AB76-4D77-94B8-35E0E6D38C5A}"/>
              </a:ext>
            </a:extLst>
          </p:cNvPr>
          <p:cNvSpPr txBox="1"/>
          <p:nvPr/>
        </p:nvSpPr>
        <p:spPr>
          <a:xfrm>
            <a:off x="7066985" y="3293081"/>
            <a:ext cx="18980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err="1">
                <a:solidFill>
                  <a:schemeClr val="bg1">
                    <a:lumMod val="65000"/>
                  </a:schemeClr>
                </a:solidFill>
              </a:rPr>
              <a:t>scale</a:t>
            </a:r>
            <a:r>
              <a:rPr lang="de-DE" dirty="0">
                <a:solidFill>
                  <a:schemeClr val="bg1">
                    <a:lumMod val="65000"/>
                  </a:schemeClr>
                </a:solidFill>
              </a:rPr>
              <a:t> not </a:t>
            </a:r>
            <a:r>
              <a:rPr lang="de-DE" dirty="0" err="1">
                <a:solidFill>
                  <a:schemeClr val="bg1">
                    <a:lumMod val="65000"/>
                  </a:schemeClr>
                </a:solidFill>
              </a:rPr>
              <a:t>correct</a:t>
            </a:r>
            <a:endParaRPr lang="de-DE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4E2C7D1B-4200-40E9-BF08-EFF9F7E988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49044" y="3989118"/>
            <a:ext cx="3170928" cy="2668934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42E10008-9B80-4B2A-A9D1-D19A77E693AC}"/>
              </a:ext>
            </a:extLst>
          </p:cNvPr>
          <p:cNvSpPr/>
          <p:nvPr/>
        </p:nvSpPr>
        <p:spPr>
          <a:xfrm>
            <a:off x="3403803" y="2528392"/>
            <a:ext cx="276944" cy="26790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12895B39-4390-4970-A0B3-10F8F32742F4}"/>
              </a:ext>
            </a:extLst>
          </p:cNvPr>
          <p:cNvCxnSpPr/>
          <p:nvPr/>
        </p:nvCxnSpPr>
        <p:spPr>
          <a:xfrm>
            <a:off x="3680462" y="2514600"/>
            <a:ext cx="3824711" cy="147451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r Verbinder 14">
            <a:extLst>
              <a:ext uri="{FF2B5EF4-FFF2-40B4-BE49-F238E27FC236}">
                <a16:creationId xmlns:a16="http://schemas.microsoft.com/office/drawing/2014/main" id="{E17D824D-E60C-4050-944E-6250CE26E1E5}"/>
              </a:ext>
            </a:extLst>
          </p:cNvPr>
          <p:cNvCxnSpPr>
            <a:cxnSpLocks/>
          </p:cNvCxnSpPr>
          <p:nvPr/>
        </p:nvCxnSpPr>
        <p:spPr>
          <a:xfrm>
            <a:off x="3403803" y="2813385"/>
            <a:ext cx="2268596" cy="335610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5227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4"/>
          <a:srcRect r="50830"/>
          <a:stretch/>
        </p:blipFill>
        <p:spPr>
          <a:xfrm>
            <a:off x="4970112" y="4210189"/>
            <a:ext cx="2890602" cy="2647812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5"/>
          <a:srcRect l="-1" r="-9925" b="3653"/>
          <a:stretch/>
        </p:blipFill>
        <p:spPr>
          <a:xfrm>
            <a:off x="291254" y="569361"/>
            <a:ext cx="9447835" cy="1249441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192389" y="44030"/>
            <a:ext cx="875922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000" b="1" dirty="0" err="1"/>
              <a:t>Thermophoresis</a:t>
            </a:r>
            <a:r>
              <a:rPr lang="de-DE" sz="3000" dirty="0"/>
              <a:t>: The „</a:t>
            </a:r>
            <a:r>
              <a:rPr lang="de-DE" sz="3000" dirty="0" err="1"/>
              <a:t>capacitor</a:t>
            </a:r>
            <a:r>
              <a:rPr lang="de-DE" sz="3000" dirty="0"/>
              <a:t> </a:t>
            </a:r>
            <a:r>
              <a:rPr lang="de-DE" sz="3000" dirty="0" err="1"/>
              <a:t>effect</a:t>
            </a:r>
            <a:r>
              <a:rPr lang="de-DE" sz="3000" dirty="0"/>
              <a:t>“</a:t>
            </a: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17245" y="1818802"/>
            <a:ext cx="2855894" cy="2092653"/>
          </a:xfrm>
          <a:prstGeom prst="rect">
            <a:avLst/>
          </a:prstGeom>
        </p:spPr>
      </p:pic>
      <p:sp>
        <p:nvSpPr>
          <p:cNvPr id="12" name="Pfeil nach rechts 44">
            <a:extLst>
              <a:ext uri="{FF2B5EF4-FFF2-40B4-BE49-F238E27FC236}">
                <a16:creationId xmlns:a16="http://schemas.microsoft.com/office/drawing/2014/main" id="{DBFCD8DA-04CB-4F83-8C9D-FD9E42DE90A9}"/>
              </a:ext>
            </a:extLst>
          </p:cNvPr>
          <p:cNvSpPr/>
          <p:nvPr/>
        </p:nvSpPr>
        <p:spPr>
          <a:xfrm>
            <a:off x="1095674" y="2354151"/>
            <a:ext cx="2612036" cy="2339829"/>
          </a:xfrm>
          <a:prstGeom prst="rightArrow">
            <a:avLst>
              <a:gd name="adj1" fmla="val 50000"/>
              <a:gd name="adj2" fmla="val 17187"/>
            </a:avLst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accent4"/>
              </a:solidFill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DCDF9914-F3D6-4BF6-AF37-2F46F670582E}"/>
              </a:ext>
            </a:extLst>
          </p:cNvPr>
          <p:cNvSpPr txBox="1"/>
          <p:nvPr/>
        </p:nvSpPr>
        <p:spPr>
          <a:xfrm>
            <a:off x="2923716" y="3291024"/>
            <a:ext cx="6689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err="1">
                <a:solidFill>
                  <a:srgbClr val="FF0000"/>
                </a:solidFill>
              </a:rPr>
              <a:t>heat</a:t>
            </a:r>
            <a:endParaRPr lang="de-DE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feld 16">
                <a:extLst>
                  <a:ext uri="{FF2B5EF4-FFF2-40B4-BE49-F238E27FC236}">
                    <a16:creationId xmlns:a16="http://schemas.microsoft.com/office/drawing/2014/main" id="{7814D1A2-5F3A-4BCB-8693-E21FC0843221}"/>
                  </a:ext>
                </a:extLst>
              </p:cNvPr>
              <p:cNvSpPr txBox="1"/>
              <p:nvPr/>
            </p:nvSpPr>
            <p:spPr>
              <a:xfrm>
                <a:off x="1193900" y="6178265"/>
                <a:ext cx="2237536" cy="52110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h𝑜𝑡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𝑐𝑜𝑙𝑑</m:t>
                              </m:r>
                            </m:sub>
                          </m:sSub>
                        </m:den>
                      </m:f>
                      <m:r>
                        <a:rPr lang="de-DE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de-DE">
                          <a:latin typeface="Cambria Math" panose="02040503050406030204" pitchFamily="18" charset="0"/>
                        </a:rPr>
                        <m:t>exp</m:t>
                      </m:r>
                      <m:r>
                        <a:rPr lang="de-DE" i="1">
                          <a:latin typeface="Cambria Math" panose="02040503050406030204" pitchFamily="18" charset="0"/>
                        </a:rPr>
                        <m:t>⁡(−</m:t>
                      </m:r>
                      <m:sSub>
                        <m:sSub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r>
                        <a:rPr lang="de-DE" i="1">
                          <a:latin typeface="Cambria Math" panose="02040503050406030204" pitchFamily="18" charset="0"/>
                        </a:rPr>
                        <m:t>⋅</m:t>
                      </m:r>
                      <m:r>
                        <m:rPr>
                          <m:sty m:val="p"/>
                        </m:rPr>
                        <a:rPr lang="de-DE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de-DE" i="1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de-DE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17" name="Textfeld 16">
                <a:extLst>
                  <a:ext uri="{FF2B5EF4-FFF2-40B4-BE49-F238E27FC236}">
                    <a16:creationId xmlns:a16="http://schemas.microsoft.com/office/drawing/2014/main" id="{7814D1A2-5F3A-4BCB-8693-E21FC08432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3900" y="6178265"/>
                <a:ext cx="2237536" cy="52110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Grafik 17">
            <a:extLst>
              <a:ext uri="{FF2B5EF4-FFF2-40B4-BE49-F238E27FC236}">
                <a16:creationId xmlns:a16="http://schemas.microsoft.com/office/drawing/2014/main" id="{97B16376-E991-412F-9D55-6E97290E5E3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83286" y="1920985"/>
            <a:ext cx="1701678" cy="3256900"/>
          </a:xfrm>
          <a:prstGeom prst="rect">
            <a:avLst/>
          </a:prstGeom>
        </p:spPr>
      </p:pic>
      <p:pic>
        <p:nvPicPr>
          <p:cNvPr id="19" name="ThermophoresisOnly">
            <a:hlinkClick r:id="" action="ppaction://media"/>
            <a:extLst>
              <a:ext uri="{FF2B5EF4-FFF2-40B4-BE49-F238E27FC236}">
                <a16:creationId xmlns:a16="http://schemas.microsoft.com/office/drawing/2014/main" id="{465F6DE3-8D3C-49EC-970A-CE38EFABBA9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9"/>
          <a:srcRect l="43879" t="2790" r="43211" b="2929"/>
          <a:stretch/>
        </p:blipFill>
        <p:spPr>
          <a:xfrm rot="10800000">
            <a:off x="1442722" y="1920985"/>
            <a:ext cx="1365979" cy="3256900"/>
          </a:xfrm>
          <a:prstGeom prst="rect">
            <a:avLst/>
          </a:prstGeom>
        </p:spPr>
      </p:pic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2EDD2DFE-188F-4BC3-95DD-CD7BF9EEE4F6}"/>
              </a:ext>
            </a:extLst>
          </p:cNvPr>
          <p:cNvGrpSpPr/>
          <p:nvPr/>
        </p:nvGrpSpPr>
        <p:grpSpPr>
          <a:xfrm>
            <a:off x="1064222" y="5100814"/>
            <a:ext cx="2430073" cy="1021031"/>
            <a:chOff x="1064220" y="5100812"/>
            <a:chExt cx="2430073" cy="1021031"/>
          </a:xfrm>
        </p:grpSpPr>
        <p:pic>
          <p:nvPicPr>
            <p:cNvPr id="21" name="Grafik 20">
              <a:extLst>
                <a:ext uri="{FF2B5EF4-FFF2-40B4-BE49-F238E27FC236}">
                  <a16:creationId xmlns:a16="http://schemas.microsoft.com/office/drawing/2014/main" id="{C14EAD21-FF8B-498C-8B8D-81B378B99B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143267" y="5350434"/>
              <a:ext cx="2186269" cy="685755"/>
            </a:xfrm>
            <a:prstGeom prst="rect">
              <a:avLst/>
            </a:prstGeom>
          </p:spPr>
        </p:pic>
        <p:sp>
          <p:nvSpPr>
            <p:cNvPr id="22" name="Textfeld 21">
              <a:extLst>
                <a:ext uri="{FF2B5EF4-FFF2-40B4-BE49-F238E27FC236}">
                  <a16:creationId xmlns:a16="http://schemas.microsoft.com/office/drawing/2014/main" id="{22E7FAE4-52E3-4443-92A2-200CCBE9D4D3}"/>
                </a:ext>
              </a:extLst>
            </p:cNvPr>
            <p:cNvSpPr txBox="1"/>
            <p:nvPr/>
          </p:nvSpPr>
          <p:spPr>
            <a:xfrm>
              <a:off x="1064220" y="5100812"/>
              <a:ext cx="2634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/>
                <a:t>c</a:t>
              </a:r>
            </a:p>
          </p:txBody>
        </p:sp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69F2760B-1A61-4A50-80D5-68B57AF1A8B2}"/>
                </a:ext>
              </a:extLst>
            </p:cNvPr>
            <p:cNvSpPr txBox="1"/>
            <p:nvPr/>
          </p:nvSpPr>
          <p:spPr>
            <a:xfrm>
              <a:off x="3230809" y="5752511"/>
              <a:ext cx="2634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/>
                <a:t>x</a:t>
              </a:r>
            </a:p>
          </p:txBody>
        </p:sp>
      </p:grpSp>
      <p:sp>
        <p:nvSpPr>
          <p:cNvPr id="24" name="Textfeld 23">
            <a:extLst>
              <a:ext uri="{FF2B5EF4-FFF2-40B4-BE49-F238E27FC236}">
                <a16:creationId xmlns:a16="http://schemas.microsoft.com/office/drawing/2014/main" id="{4F7BC4B9-DCC7-436B-9982-0EFC21FAC1D2}"/>
              </a:ext>
            </a:extLst>
          </p:cNvPr>
          <p:cNvSpPr txBox="1"/>
          <p:nvPr/>
        </p:nvSpPr>
        <p:spPr>
          <a:xfrm>
            <a:off x="3304680" y="5164330"/>
            <a:ext cx="826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1.05x</a:t>
            </a:r>
          </a:p>
        </p:txBody>
      </p: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C4C9D035-B492-4691-9733-555BAD459668}"/>
              </a:ext>
            </a:extLst>
          </p:cNvPr>
          <p:cNvGrpSpPr/>
          <p:nvPr/>
        </p:nvGrpSpPr>
        <p:grpSpPr>
          <a:xfrm>
            <a:off x="77071" y="2273033"/>
            <a:ext cx="786869" cy="2482787"/>
            <a:chOff x="-90934" y="2274297"/>
            <a:chExt cx="786869" cy="2482787"/>
          </a:xfrm>
        </p:grpSpPr>
        <p:pic>
          <p:nvPicPr>
            <p:cNvPr id="4" name="Grafik 3">
              <a:extLst>
                <a:ext uri="{FF2B5EF4-FFF2-40B4-BE49-F238E27FC236}">
                  <a16:creationId xmlns:a16="http://schemas.microsoft.com/office/drawing/2014/main" id="{790BD66A-B21E-4B91-B79E-3E78F6AA80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16200000">
              <a:off x="-440112" y="3392250"/>
              <a:ext cx="1676634" cy="314369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feld 4">
                  <a:extLst>
                    <a:ext uri="{FF2B5EF4-FFF2-40B4-BE49-F238E27FC236}">
                      <a16:creationId xmlns:a16="http://schemas.microsoft.com/office/drawing/2014/main" id="{06433DD2-E485-49DC-A08D-15966284B2F5}"/>
                    </a:ext>
                  </a:extLst>
                </p:cNvPr>
                <p:cNvSpPr txBox="1"/>
                <p:nvPr/>
              </p:nvSpPr>
              <p:spPr>
                <a:xfrm>
                  <a:off x="69090" y="2274297"/>
                  <a:ext cx="538712" cy="39190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h𝑖𝑔h</m:t>
                            </m:r>
                          </m:sub>
                        </m:sSub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5" name="Textfeld 4">
                  <a:extLst>
                    <a:ext uri="{FF2B5EF4-FFF2-40B4-BE49-F238E27FC236}">
                      <a16:creationId xmlns:a16="http://schemas.microsoft.com/office/drawing/2014/main" id="{06433DD2-E485-49DC-A08D-15966284B2F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090" y="2274297"/>
                  <a:ext cx="538712" cy="391902"/>
                </a:xfrm>
                <a:prstGeom prst="rect">
                  <a:avLst/>
                </a:prstGeom>
                <a:blipFill>
                  <a:blip r:embed="rId12"/>
                  <a:stretch>
                    <a:fillRect r="-20455" b="-10938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feld 24">
                  <a:extLst>
                    <a:ext uri="{FF2B5EF4-FFF2-40B4-BE49-F238E27FC236}">
                      <a16:creationId xmlns:a16="http://schemas.microsoft.com/office/drawing/2014/main" id="{795B008C-2727-4C54-9BBF-9D5332C1C1BF}"/>
                    </a:ext>
                  </a:extLst>
                </p:cNvPr>
                <p:cNvSpPr txBox="1"/>
                <p:nvPr/>
              </p:nvSpPr>
              <p:spPr>
                <a:xfrm>
                  <a:off x="157223" y="4387752"/>
                  <a:ext cx="538712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>
                            <a:latin typeface="Cambria Math" panose="02040503050406030204" pitchFamily="18" charset="0"/>
                          </a:rPr>
                          <m:t>0</m:t>
                        </m:r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25" name="Textfeld 24">
                  <a:extLst>
                    <a:ext uri="{FF2B5EF4-FFF2-40B4-BE49-F238E27FC236}">
                      <a16:creationId xmlns:a16="http://schemas.microsoft.com/office/drawing/2014/main" id="{795B008C-2727-4C54-9BBF-9D5332C1C1B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7223" y="4387752"/>
                  <a:ext cx="538712" cy="369332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feld 25">
                  <a:extLst>
                    <a:ext uri="{FF2B5EF4-FFF2-40B4-BE49-F238E27FC236}">
                      <a16:creationId xmlns:a16="http://schemas.microsoft.com/office/drawing/2014/main" id="{833A3853-74AB-4951-8AAE-BB28F0BD2B44}"/>
                    </a:ext>
                  </a:extLst>
                </p:cNvPr>
                <p:cNvSpPr txBox="1"/>
                <p:nvPr/>
              </p:nvSpPr>
              <p:spPr>
                <a:xfrm rot="16200000">
                  <a:off x="-704975" y="3357149"/>
                  <a:ext cx="1597414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>
                            <a:latin typeface="Cambria Math" panose="02040503050406030204" pitchFamily="18" charset="0"/>
                          </a:rPr>
                          <m:t>𝑐𝑜𝑛𝑐𝑒𝑛𝑡𝑟𝑎𝑡𝑖𝑜𝑛</m:t>
                        </m:r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26" name="Textfeld 25">
                  <a:extLst>
                    <a:ext uri="{FF2B5EF4-FFF2-40B4-BE49-F238E27FC236}">
                      <a16:creationId xmlns:a16="http://schemas.microsoft.com/office/drawing/2014/main" id="{833A3853-74AB-4951-8AAE-BB28F0BD2B4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-704975" y="3357149"/>
                  <a:ext cx="1597414" cy="369332"/>
                </a:xfrm>
                <a:prstGeom prst="rect">
                  <a:avLst/>
                </a:prstGeom>
                <a:blipFill>
                  <a:blip r:embed="rId14"/>
                  <a:stretch>
                    <a:fillRect t="-2290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feld 1">
                <a:extLst>
                  <a:ext uri="{FF2B5EF4-FFF2-40B4-BE49-F238E27FC236}">
                    <a16:creationId xmlns:a16="http://schemas.microsoft.com/office/drawing/2014/main" id="{EA6C0906-6F17-44C0-9A0E-9D7F418327C5}"/>
                  </a:ext>
                </a:extLst>
              </p:cNvPr>
              <p:cNvSpPr txBox="1"/>
              <p:nvPr/>
            </p:nvSpPr>
            <p:spPr>
              <a:xfrm>
                <a:off x="645078" y="1594164"/>
                <a:ext cx="2890600" cy="57541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𝑇𝑝h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m:rPr>
                          <m:sty m:val="p"/>
                        </m:rPr>
                        <a:rPr lang="de-DE" b="0" i="0" smtClean="0">
                          <a:latin typeface="Cambria Math" panose="02040503050406030204" pitchFamily="18" charset="0"/>
                        </a:rPr>
                        <m:t>∇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𝐷</m:t>
                      </m:r>
                    </m:oMath>
                  </m:oMathPara>
                </a14:m>
                <a:endParaRPr lang="de-DE" b="0" dirty="0"/>
              </a:p>
              <a:p>
                <a:endParaRPr lang="de-DE" dirty="0"/>
              </a:p>
            </p:txBody>
          </p:sp>
        </mc:Choice>
        <mc:Fallback>
          <p:sp>
            <p:nvSpPr>
              <p:cNvPr id="2" name="Textfeld 1">
                <a:extLst>
                  <a:ext uri="{FF2B5EF4-FFF2-40B4-BE49-F238E27FC236}">
                    <a16:creationId xmlns:a16="http://schemas.microsoft.com/office/drawing/2014/main" id="{EA6C0906-6F17-44C0-9A0E-9D7F418327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078" y="1594164"/>
                <a:ext cx="2890600" cy="575414"/>
              </a:xfrm>
              <a:prstGeom prst="rect">
                <a:avLst/>
              </a:prstGeom>
              <a:blipFill>
                <a:blip r:embed="rId15"/>
                <a:stretch>
                  <a:fillRect l="-844" t="-1064" r="-126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81199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50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feil nach rechts 44">
            <a:extLst>
              <a:ext uri="{FF2B5EF4-FFF2-40B4-BE49-F238E27FC236}">
                <a16:creationId xmlns:a16="http://schemas.microsoft.com/office/drawing/2014/main" id="{18BBDE0E-F522-4722-AD2B-B309007D4E95}"/>
              </a:ext>
            </a:extLst>
          </p:cNvPr>
          <p:cNvSpPr/>
          <p:nvPr/>
        </p:nvSpPr>
        <p:spPr>
          <a:xfrm>
            <a:off x="5959571" y="2329970"/>
            <a:ext cx="2612036" cy="2339829"/>
          </a:xfrm>
          <a:prstGeom prst="rightArrow">
            <a:avLst>
              <a:gd name="adj1" fmla="val 50000"/>
              <a:gd name="adj2" fmla="val 17187"/>
            </a:avLst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accent4"/>
              </a:solidFill>
            </a:endParaRPr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6F826F2B-8B5C-4AF6-B8B9-3DEEEBAEB6AB}"/>
              </a:ext>
            </a:extLst>
          </p:cNvPr>
          <p:cNvSpPr txBox="1">
            <a:spLocks/>
          </p:cNvSpPr>
          <p:nvPr/>
        </p:nvSpPr>
        <p:spPr bwMode="auto">
          <a:xfrm>
            <a:off x="0" y="-206805"/>
            <a:ext cx="9144000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normAutofit fontScale="975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de-DE" sz="4000" b="1" dirty="0" err="1"/>
              <a:t>Enhance</a:t>
            </a:r>
            <a:r>
              <a:rPr lang="de-DE" sz="4000" b="1" dirty="0"/>
              <a:t> thermophoretic </a:t>
            </a:r>
            <a:r>
              <a:rPr lang="de-DE" sz="4000" b="1" dirty="0" err="1"/>
              <a:t>effect</a:t>
            </a:r>
            <a:r>
              <a:rPr lang="de-DE" sz="4000" b="1" dirty="0"/>
              <a:t> </a:t>
            </a:r>
            <a:r>
              <a:rPr lang="de-DE" sz="4000" b="1" dirty="0" err="1"/>
              <a:t>by</a:t>
            </a:r>
            <a:r>
              <a:rPr lang="de-DE" sz="4000" b="1" dirty="0"/>
              <a:t> </a:t>
            </a:r>
            <a:r>
              <a:rPr lang="de-DE" sz="4000" b="1" dirty="0" err="1"/>
              <a:t>convection</a:t>
            </a:r>
            <a:endParaRPr lang="de-DE" sz="2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47F5B43B-26CB-4C1D-B0BB-4A9E51CDA669}"/>
                  </a:ext>
                </a:extLst>
              </p:cNvPr>
              <p:cNvSpPr txBox="1"/>
              <p:nvPr/>
            </p:nvSpPr>
            <p:spPr>
              <a:xfrm>
                <a:off x="53345" y="793322"/>
                <a:ext cx="451865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b="1" dirty="0"/>
                  <a:t>Thermophoresis </a:t>
                </a:r>
                <a:r>
                  <a:rPr lang="de-DE" b="1" dirty="0" err="1"/>
                  <a:t>only</a:t>
                </a:r>
                <a:r>
                  <a:rPr lang="de-DE" b="1" dirty="0"/>
                  <a:t>:</a:t>
                </a:r>
              </a:p>
              <a:p>
                <a:r>
                  <a:rPr lang="de-DE" dirty="0"/>
                  <a:t>(</a:t>
                </a:r>
                <a:r>
                  <a:rPr lang="de-DE" dirty="0" err="1"/>
                  <a:t>no</a:t>
                </a:r>
                <a:r>
                  <a:rPr lang="de-DE" dirty="0"/>
                  <a:t> </a:t>
                </a:r>
                <a:r>
                  <a:rPr lang="de-DE" b="1" dirty="0"/>
                  <a:t>g</a:t>
                </a:r>
                <a:r>
                  <a:rPr lang="de-DE" dirty="0"/>
                  <a:t>, </a:t>
                </a:r>
                <a:r>
                  <a:rPr lang="de-DE" dirty="0" err="1"/>
                  <a:t>thin</a:t>
                </a:r>
                <a:r>
                  <a:rPr lang="de-DE" dirty="0"/>
                  <a:t> </a:t>
                </a:r>
                <a:r>
                  <a:rPr lang="de-DE" dirty="0" err="1"/>
                  <a:t>vessel</a:t>
                </a:r>
                <a:r>
                  <a:rPr lang="de-DE" dirty="0"/>
                  <a:t>, </a:t>
                </a:r>
                <a:r>
                  <a:rPr lang="de-DE" b="1" dirty="0"/>
                  <a:t>g</a:t>
                </a:r>
                <a14:m>
                  <m:oMath xmlns:m="http://schemas.openxmlformats.org/officeDocument/2006/math">
                    <m:r>
                      <a:rPr lang="de-DE" b="1" dirty="0">
                        <a:latin typeface="Cambria Math" panose="02040503050406030204" pitchFamily="18" charset="0"/>
                      </a:rPr>
                      <m:t> &amp;</m:t>
                    </m:r>
                    <m:r>
                      <m:rPr>
                        <m:sty m:val="p"/>
                      </m:rPr>
                      <a:rPr lang="de-DE">
                        <a:latin typeface="Cambria Math" panose="02040503050406030204" pitchFamily="18" charset="0"/>
                      </a:rPr>
                      <m:t>∇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de-DE" dirty="0"/>
                  <a:t> same direction..)</a:t>
                </a:r>
              </a:p>
            </p:txBody>
          </p:sp>
        </mc:Choice>
        <mc:Fallback xmlns=""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47F5B43B-26CB-4C1D-B0BB-4A9E51CDA6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5" y="793322"/>
                <a:ext cx="4518651" cy="646331"/>
              </a:xfrm>
              <a:prstGeom prst="rect">
                <a:avLst/>
              </a:prstGeom>
              <a:blipFill>
                <a:blip r:embed="rId5"/>
                <a:stretch>
                  <a:fillRect l="-1215" t="-4717" b="-1415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feld 21">
            <a:extLst>
              <a:ext uri="{FF2B5EF4-FFF2-40B4-BE49-F238E27FC236}">
                <a16:creationId xmlns:a16="http://schemas.microsoft.com/office/drawing/2014/main" id="{A8DC7885-A629-46AB-9527-97E7CE544D03}"/>
              </a:ext>
            </a:extLst>
          </p:cNvPr>
          <p:cNvSpPr txBox="1"/>
          <p:nvPr/>
        </p:nvSpPr>
        <p:spPr>
          <a:xfrm>
            <a:off x="5089526" y="793320"/>
            <a:ext cx="3681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err="1"/>
              <a:t>Thermophoresis</a:t>
            </a:r>
            <a:r>
              <a:rPr lang="de-DE" b="1" dirty="0"/>
              <a:t> + </a:t>
            </a:r>
            <a:r>
              <a:rPr lang="de-DE" b="1" dirty="0" err="1"/>
              <a:t>convection</a:t>
            </a:r>
            <a:r>
              <a:rPr lang="de-DE" b="1" dirty="0"/>
              <a:t>:</a:t>
            </a:r>
          </a:p>
        </p:txBody>
      </p: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ABB53D74-C907-4AC3-B9BD-A859CF560139}"/>
              </a:ext>
            </a:extLst>
          </p:cNvPr>
          <p:cNvCxnSpPr>
            <a:stCxn id="3" idx="2"/>
          </p:cNvCxnSpPr>
          <p:nvPr/>
        </p:nvCxnSpPr>
        <p:spPr>
          <a:xfrm>
            <a:off x="4572000" y="793320"/>
            <a:ext cx="0" cy="55122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Pfeil nach rechts 44">
            <a:extLst>
              <a:ext uri="{FF2B5EF4-FFF2-40B4-BE49-F238E27FC236}">
                <a16:creationId xmlns:a16="http://schemas.microsoft.com/office/drawing/2014/main" id="{E0665956-CDD8-4014-8B90-1BDA7182595A}"/>
              </a:ext>
            </a:extLst>
          </p:cNvPr>
          <p:cNvSpPr/>
          <p:nvPr/>
        </p:nvSpPr>
        <p:spPr>
          <a:xfrm>
            <a:off x="1095674" y="2354151"/>
            <a:ext cx="2612036" cy="2339829"/>
          </a:xfrm>
          <a:prstGeom prst="rightArrow">
            <a:avLst>
              <a:gd name="adj1" fmla="val 50000"/>
              <a:gd name="adj2" fmla="val 17187"/>
            </a:avLst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accent4"/>
              </a:solidFill>
            </a:endParaRPr>
          </a:p>
        </p:txBody>
      </p:sp>
      <p:sp>
        <p:nvSpPr>
          <p:cNvPr id="39" name="Textfeld 38">
            <a:extLst>
              <a:ext uri="{FF2B5EF4-FFF2-40B4-BE49-F238E27FC236}">
                <a16:creationId xmlns:a16="http://schemas.microsoft.com/office/drawing/2014/main" id="{73E68CB9-23CD-4551-AF6C-257908549636}"/>
              </a:ext>
            </a:extLst>
          </p:cNvPr>
          <p:cNvSpPr txBox="1"/>
          <p:nvPr/>
        </p:nvSpPr>
        <p:spPr>
          <a:xfrm>
            <a:off x="2923716" y="3291024"/>
            <a:ext cx="6689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err="1">
                <a:solidFill>
                  <a:srgbClr val="FF0000"/>
                </a:solidFill>
              </a:rPr>
              <a:t>heat</a:t>
            </a:r>
            <a:endParaRPr lang="de-DE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feld 1">
                <a:extLst>
                  <a:ext uri="{FF2B5EF4-FFF2-40B4-BE49-F238E27FC236}">
                    <a16:creationId xmlns:a16="http://schemas.microsoft.com/office/drawing/2014/main" id="{D834443D-20C6-4068-90A4-88097FE623D4}"/>
                  </a:ext>
                </a:extLst>
              </p:cNvPr>
              <p:cNvSpPr txBox="1"/>
              <p:nvPr/>
            </p:nvSpPr>
            <p:spPr>
              <a:xfrm>
                <a:off x="1193900" y="6178265"/>
                <a:ext cx="2237536" cy="52110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h𝑜𝑡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𝑐𝑜𝑙𝑑</m:t>
                              </m:r>
                            </m:sub>
                          </m:sSub>
                        </m:den>
                      </m:f>
                      <m:r>
                        <a:rPr lang="de-DE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de-DE">
                          <a:latin typeface="Cambria Math" panose="02040503050406030204" pitchFamily="18" charset="0"/>
                        </a:rPr>
                        <m:t>exp</m:t>
                      </m:r>
                      <m:r>
                        <a:rPr lang="de-DE" i="1">
                          <a:latin typeface="Cambria Math" panose="02040503050406030204" pitchFamily="18" charset="0"/>
                        </a:rPr>
                        <m:t>⁡(−</m:t>
                      </m:r>
                      <m:sSub>
                        <m:sSub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r>
                        <a:rPr lang="de-DE" i="1">
                          <a:latin typeface="Cambria Math" panose="02040503050406030204" pitchFamily="18" charset="0"/>
                        </a:rPr>
                        <m:t>⋅</m:t>
                      </m:r>
                      <m:r>
                        <m:rPr>
                          <m:sty m:val="p"/>
                        </m:rPr>
                        <a:rPr lang="de-DE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de-DE" i="1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de-DE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2" name="Textfeld 1">
                <a:extLst>
                  <a:ext uri="{FF2B5EF4-FFF2-40B4-BE49-F238E27FC236}">
                    <a16:creationId xmlns:a16="http://schemas.microsoft.com/office/drawing/2014/main" id="{D834443D-20C6-4068-90A4-88097FE623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3900" y="6178265"/>
                <a:ext cx="2237536" cy="52110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feld 17">
                <a:extLst>
                  <a:ext uri="{FF2B5EF4-FFF2-40B4-BE49-F238E27FC236}">
                    <a16:creationId xmlns:a16="http://schemas.microsoft.com/office/drawing/2014/main" id="{50C98CB6-28A1-402D-AD3F-7FFC57A7C16E}"/>
                  </a:ext>
                </a:extLst>
              </p:cNvPr>
              <p:cNvSpPr txBox="1"/>
              <p:nvPr/>
            </p:nvSpPr>
            <p:spPr>
              <a:xfrm>
                <a:off x="5225358" y="5874062"/>
                <a:ext cx="3084306" cy="62235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𝑏𝑜𝑡𝑡𝑜𝑚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𝑡𝑜𝑝</m:t>
                              </m:r>
                            </m:sub>
                          </m:sSub>
                        </m:den>
                      </m:f>
                      <m:r>
                        <a:rPr lang="de-DE" i="1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de-DE">
                              <a:latin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b>
                              </m:sSub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r>
                                <m:rPr>
                                  <m:sty m:val="p"/>
                                </m:rPr>
                                <a:rPr lang="de-DE"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f>
                                <m:f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num>
                                <m:den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18" name="Textfeld 17">
                <a:extLst>
                  <a:ext uri="{FF2B5EF4-FFF2-40B4-BE49-F238E27FC236}">
                    <a16:creationId xmlns:a16="http://schemas.microsoft.com/office/drawing/2014/main" id="{50C98CB6-28A1-402D-AD3F-7FFC57A7C1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5358" y="5874062"/>
                <a:ext cx="3084306" cy="62235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Grafik 18">
            <a:extLst>
              <a:ext uri="{FF2B5EF4-FFF2-40B4-BE49-F238E27FC236}">
                <a16:creationId xmlns:a16="http://schemas.microsoft.com/office/drawing/2014/main" id="{05D418A0-BE9A-4165-8D85-14DAC328D4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71173" y="1920985"/>
            <a:ext cx="1723413" cy="3256900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9CD0C3DA-515B-4D34-A74A-765B4A4E43F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83286" y="1920985"/>
            <a:ext cx="1701678" cy="3256900"/>
          </a:xfrm>
          <a:prstGeom prst="rect">
            <a:avLst/>
          </a:prstGeom>
        </p:spPr>
      </p:pic>
      <p:sp>
        <p:nvSpPr>
          <p:cNvPr id="31" name="Textfeld 30">
            <a:extLst>
              <a:ext uri="{FF2B5EF4-FFF2-40B4-BE49-F238E27FC236}">
                <a16:creationId xmlns:a16="http://schemas.microsoft.com/office/drawing/2014/main" id="{C17F5B23-778E-4A42-B22C-3C8323763C8C}"/>
              </a:ext>
            </a:extLst>
          </p:cNvPr>
          <p:cNvSpPr txBox="1"/>
          <p:nvPr/>
        </p:nvSpPr>
        <p:spPr>
          <a:xfrm>
            <a:off x="7787613" y="3266843"/>
            <a:ext cx="6689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err="1">
                <a:solidFill>
                  <a:srgbClr val="FF0000"/>
                </a:solidFill>
              </a:rPr>
              <a:t>heat</a:t>
            </a:r>
            <a:endParaRPr lang="de-DE" b="1" dirty="0">
              <a:solidFill>
                <a:srgbClr val="FF0000"/>
              </a:solidFill>
            </a:endParaRPr>
          </a:p>
        </p:txBody>
      </p:sp>
      <p:pic>
        <p:nvPicPr>
          <p:cNvPr id="11" name="femlabVideo_cropped_4">
            <a:hlinkClick r:id="" action="ppaction://media"/>
            <a:extLst>
              <a:ext uri="{FF2B5EF4-FFF2-40B4-BE49-F238E27FC236}">
                <a16:creationId xmlns:a16="http://schemas.microsoft.com/office/drawing/2014/main" id="{EF2A6266-0B92-45F3-A171-77B86E1F509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lum bright="-1000"/>
          </a:blip>
          <a:stretch>
            <a:fillRect/>
          </a:stretch>
        </p:blipFill>
        <p:spPr>
          <a:xfrm>
            <a:off x="6229260" y="1920985"/>
            <a:ext cx="1388684" cy="3256900"/>
          </a:xfrm>
          <a:prstGeom prst="rect">
            <a:avLst/>
          </a:prstGeom>
          <a:effectLst>
            <a:reflection endPos="0" dist="50800" dir="5400000" sy="-100000" algn="bl" rotWithShape="0"/>
          </a:effectLst>
        </p:spPr>
      </p:pic>
      <p:grpSp>
        <p:nvGrpSpPr>
          <p:cNvPr id="34" name="Gruppieren 33">
            <a:extLst>
              <a:ext uri="{FF2B5EF4-FFF2-40B4-BE49-F238E27FC236}">
                <a16:creationId xmlns:a16="http://schemas.microsoft.com/office/drawing/2014/main" id="{5C4E19B1-BE11-4FBC-A10A-C6443E43E682}"/>
              </a:ext>
            </a:extLst>
          </p:cNvPr>
          <p:cNvGrpSpPr/>
          <p:nvPr/>
        </p:nvGrpSpPr>
        <p:grpSpPr>
          <a:xfrm>
            <a:off x="1064222" y="5100814"/>
            <a:ext cx="2430073" cy="1021031"/>
            <a:chOff x="1064220" y="5100812"/>
            <a:chExt cx="2430073" cy="1021031"/>
          </a:xfrm>
        </p:grpSpPr>
        <p:pic>
          <p:nvPicPr>
            <p:cNvPr id="32" name="Grafik 31">
              <a:extLst>
                <a:ext uri="{FF2B5EF4-FFF2-40B4-BE49-F238E27FC236}">
                  <a16:creationId xmlns:a16="http://schemas.microsoft.com/office/drawing/2014/main" id="{CA13AEC6-A722-4FA5-92A2-C52A508A3C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143267" y="5350434"/>
              <a:ext cx="2186269" cy="685755"/>
            </a:xfrm>
            <a:prstGeom prst="rect">
              <a:avLst/>
            </a:prstGeom>
          </p:spPr>
        </p:pic>
        <p:sp>
          <p:nvSpPr>
            <p:cNvPr id="33" name="Textfeld 32">
              <a:extLst>
                <a:ext uri="{FF2B5EF4-FFF2-40B4-BE49-F238E27FC236}">
                  <a16:creationId xmlns:a16="http://schemas.microsoft.com/office/drawing/2014/main" id="{224D137E-542D-4601-AC56-6CD56BE2B5B7}"/>
                </a:ext>
              </a:extLst>
            </p:cNvPr>
            <p:cNvSpPr txBox="1"/>
            <p:nvPr/>
          </p:nvSpPr>
          <p:spPr>
            <a:xfrm>
              <a:off x="1064220" y="5100812"/>
              <a:ext cx="2634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/>
                <a:t>c</a:t>
              </a:r>
            </a:p>
          </p:txBody>
        </p:sp>
        <p:sp>
          <p:nvSpPr>
            <p:cNvPr id="40" name="Textfeld 39">
              <a:extLst>
                <a:ext uri="{FF2B5EF4-FFF2-40B4-BE49-F238E27FC236}">
                  <a16:creationId xmlns:a16="http://schemas.microsoft.com/office/drawing/2014/main" id="{AC7A2FA4-4430-4016-A9D9-A17FCDFCE049}"/>
                </a:ext>
              </a:extLst>
            </p:cNvPr>
            <p:cNvSpPr txBox="1"/>
            <p:nvPr/>
          </p:nvSpPr>
          <p:spPr>
            <a:xfrm>
              <a:off x="3230809" y="5752511"/>
              <a:ext cx="2634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/>
                <a:t>x</a:t>
              </a:r>
            </a:p>
          </p:txBody>
        </p:sp>
      </p:grpSp>
      <p:pic>
        <p:nvPicPr>
          <p:cNvPr id="41" name="Grafik 40">
            <a:extLst>
              <a:ext uri="{FF2B5EF4-FFF2-40B4-BE49-F238E27FC236}">
                <a16:creationId xmlns:a16="http://schemas.microsoft.com/office/drawing/2014/main" id="{9720B312-88DA-487D-80DA-BDB99F735FB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5400000">
            <a:off x="3899110" y="3192519"/>
            <a:ext cx="3184317" cy="786414"/>
          </a:xfrm>
          <a:prstGeom prst="rect">
            <a:avLst/>
          </a:prstGeom>
        </p:spPr>
      </p:pic>
      <p:sp>
        <p:nvSpPr>
          <p:cNvPr id="42" name="Textfeld 41">
            <a:extLst>
              <a:ext uri="{FF2B5EF4-FFF2-40B4-BE49-F238E27FC236}">
                <a16:creationId xmlns:a16="http://schemas.microsoft.com/office/drawing/2014/main" id="{8143CA04-1D51-49C6-9856-B0B642947618}"/>
              </a:ext>
            </a:extLst>
          </p:cNvPr>
          <p:cNvSpPr txBox="1"/>
          <p:nvPr/>
        </p:nvSpPr>
        <p:spPr>
          <a:xfrm>
            <a:off x="5762789" y="1858829"/>
            <a:ext cx="263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c</a:t>
            </a:r>
          </a:p>
        </p:txBody>
      </p:sp>
      <p:sp>
        <p:nvSpPr>
          <p:cNvPr id="43" name="Textfeld 42">
            <a:extLst>
              <a:ext uri="{FF2B5EF4-FFF2-40B4-BE49-F238E27FC236}">
                <a16:creationId xmlns:a16="http://schemas.microsoft.com/office/drawing/2014/main" id="{46553C1A-65FF-4E27-B5E2-4BB31E43D44F}"/>
              </a:ext>
            </a:extLst>
          </p:cNvPr>
          <p:cNvSpPr txBox="1"/>
          <p:nvPr/>
        </p:nvSpPr>
        <p:spPr>
          <a:xfrm>
            <a:off x="4995683" y="5042295"/>
            <a:ext cx="263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h</a:t>
            </a:r>
          </a:p>
        </p:txBody>
      </p:sp>
      <p:sp>
        <p:nvSpPr>
          <p:cNvPr id="44" name="Textfeld 43">
            <a:extLst>
              <a:ext uri="{FF2B5EF4-FFF2-40B4-BE49-F238E27FC236}">
                <a16:creationId xmlns:a16="http://schemas.microsoft.com/office/drawing/2014/main" id="{0AFE3618-37AF-44EE-8622-29235A44E4FE}"/>
              </a:ext>
            </a:extLst>
          </p:cNvPr>
          <p:cNvSpPr txBox="1"/>
          <p:nvPr/>
        </p:nvSpPr>
        <p:spPr>
          <a:xfrm>
            <a:off x="3304680" y="5164330"/>
            <a:ext cx="826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1.05x</a:t>
            </a:r>
          </a:p>
        </p:txBody>
      </p:sp>
      <p:sp>
        <p:nvSpPr>
          <p:cNvPr id="45" name="Textfeld 44">
            <a:extLst>
              <a:ext uri="{FF2B5EF4-FFF2-40B4-BE49-F238E27FC236}">
                <a16:creationId xmlns:a16="http://schemas.microsoft.com/office/drawing/2014/main" id="{0649F580-0832-45F0-B04D-038DE99CEBB3}"/>
              </a:ext>
            </a:extLst>
          </p:cNvPr>
          <p:cNvSpPr txBox="1"/>
          <p:nvPr/>
        </p:nvSpPr>
        <p:spPr>
          <a:xfrm>
            <a:off x="5419035" y="5156641"/>
            <a:ext cx="826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1000x</a:t>
            </a:r>
          </a:p>
        </p:txBody>
      </p:sp>
      <p:cxnSp>
        <p:nvCxnSpPr>
          <p:cNvPr id="47" name="Gerade Verbindung mit Pfeil 46">
            <a:extLst>
              <a:ext uri="{FF2B5EF4-FFF2-40B4-BE49-F238E27FC236}">
                <a16:creationId xmlns:a16="http://schemas.microsoft.com/office/drawing/2014/main" id="{5A426ECF-FA0D-41E8-90F2-72FBD301D3F3}"/>
              </a:ext>
            </a:extLst>
          </p:cNvPr>
          <p:cNvCxnSpPr/>
          <p:nvPr/>
        </p:nvCxnSpPr>
        <p:spPr>
          <a:xfrm>
            <a:off x="8818880" y="2465493"/>
            <a:ext cx="0" cy="234357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8" name="Textfeld 47">
            <a:extLst>
              <a:ext uri="{FF2B5EF4-FFF2-40B4-BE49-F238E27FC236}">
                <a16:creationId xmlns:a16="http://schemas.microsoft.com/office/drawing/2014/main" id="{6FD8D118-1E25-4E3C-B7E7-525BD3AE06F5}"/>
              </a:ext>
            </a:extLst>
          </p:cNvPr>
          <p:cNvSpPr txBox="1"/>
          <p:nvPr/>
        </p:nvSpPr>
        <p:spPr>
          <a:xfrm>
            <a:off x="8646704" y="2061961"/>
            <a:ext cx="3454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g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6D24599D-823B-466B-B85A-3868FB10757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39305" y="1936227"/>
            <a:ext cx="1390848" cy="322810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7" name="Textfeld 26">
                <a:extLst>
                  <a:ext uri="{FF2B5EF4-FFF2-40B4-BE49-F238E27FC236}">
                    <a16:creationId xmlns:a16="http://schemas.microsoft.com/office/drawing/2014/main" id="{8C8DB142-34E3-4E73-8978-4EF57E3AF321}"/>
                  </a:ext>
                </a:extLst>
              </p:cNvPr>
              <p:cNvSpPr txBox="1"/>
              <p:nvPr/>
            </p:nvSpPr>
            <p:spPr>
              <a:xfrm>
                <a:off x="645078" y="1594164"/>
                <a:ext cx="2890600" cy="57541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𝑇𝑝h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m:rPr>
                          <m:sty m:val="p"/>
                        </m:rPr>
                        <a:rPr lang="de-DE" b="0" i="0" smtClean="0">
                          <a:latin typeface="Cambria Math" panose="02040503050406030204" pitchFamily="18" charset="0"/>
                        </a:rPr>
                        <m:t>∇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𝐷</m:t>
                      </m:r>
                    </m:oMath>
                  </m:oMathPara>
                </a14:m>
                <a:endParaRPr lang="de-DE" b="0" dirty="0"/>
              </a:p>
              <a:p>
                <a:endParaRPr lang="de-DE" dirty="0"/>
              </a:p>
            </p:txBody>
          </p:sp>
        </mc:Choice>
        <mc:Fallback>
          <p:sp>
            <p:nvSpPr>
              <p:cNvPr id="27" name="Textfeld 26">
                <a:extLst>
                  <a:ext uri="{FF2B5EF4-FFF2-40B4-BE49-F238E27FC236}">
                    <a16:creationId xmlns:a16="http://schemas.microsoft.com/office/drawing/2014/main" id="{8C8DB142-34E3-4E73-8978-4EF57E3AF3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078" y="1594164"/>
                <a:ext cx="2890600" cy="575414"/>
              </a:xfrm>
              <a:prstGeom prst="rect">
                <a:avLst/>
              </a:prstGeom>
              <a:blipFill>
                <a:blip r:embed="rId13"/>
                <a:stretch>
                  <a:fillRect l="-844" t="-1064" r="-126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3049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01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8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30" grpId="0" animBg="1"/>
      <p:bldP spid="22" grpId="0"/>
      <p:bldP spid="18" grpId="0"/>
      <p:bldP spid="31" grpId="0"/>
      <p:bldP spid="42" grpId="0"/>
      <p:bldP spid="43" grpId="0"/>
      <p:bldP spid="45" grpId="0"/>
      <p:bldP spid="4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Grafik 28">
            <a:extLst>
              <a:ext uri="{FF2B5EF4-FFF2-40B4-BE49-F238E27FC236}">
                <a16:creationId xmlns:a16="http://schemas.microsoft.com/office/drawing/2014/main" id="{EC293CDA-CD74-446F-A81A-B477A50B2C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" y="1000349"/>
            <a:ext cx="2900845" cy="2441608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68962C7B-624E-46B9-81DA-2051D7EA36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33638"/>
            <a:ext cx="4755838" cy="2508321"/>
          </a:xfrm>
          <a:prstGeom prst="rect">
            <a:avLst/>
          </a:pr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BD2123A4-9439-461B-A5FB-0AD1162AC9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5" y="823635"/>
            <a:ext cx="4746665" cy="2618322"/>
          </a:xfrm>
          <a:prstGeom prst="rect">
            <a:avLst/>
          </a:prstGeom>
        </p:spPr>
      </p:pic>
      <p:pic>
        <p:nvPicPr>
          <p:cNvPr id="61" name="Grafik 60">
            <a:extLst>
              <a:ext uri="{FF2B5EF4-FFF2-40B4-BE49-F238E27FC236}">
                <a16:creationId xmlns:a16="http://schemas.microsoft.com/office/drawing/2014/main" id="{A7D454B2-D7A5-41B4-B10B-8AD7FA385B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9768" y="4178338"/>
            <a:ext cx="2625475" cy="2459387"/>
          </a:xfrm>
          <a:prstGeom prst="rect">
            <a:avLst/>
          </a:prstGeom>
        </p:spPr>
      </p:pic>
      <p:pic>
        <p:nvPicPr>
          <p:cNvPr id="1025" name="Grafik 1024">
            <a:extLst>
              <a:ext uri="{FF2B5EF4-FFF2-40B4-BE49-F238E27FC236}">
                <a16:creationId xmlns:a16="http://schemas.microsoft.com/office/drawing/2014/main" id="{475C424F-AFBE-4197-8A95-5D07EC24B3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59766" y="4178338"/>
            <a:ext cx="3817788" cy="2478665"/>
          </a:xfrm>
          <a:prstGeom prst="rect">
            <a:avLst/>
          </a:prstGeom>
        </p:spPr>
      </p:pic>
      <p:pic>
        <p:nvPicPr>
          <p:cNvPr id="1035" name="Grafik 1034">
            <a:extLst>
              <a:ext uri="{FF2B5EF4-FFF2-40B4-BE49-F238E27FC236}">
                <a16:creationId xmlns:a16="http://schemas.microsoft.com/office/drawing/2014/main" id="{F1A1A2C4-220B-414B-83F3-B2C978D81A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59766" y="4169546"/>
            <a:ext cx="4054756" cy="2477907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6C67F3DD-F3A1-4119-AA36-3C35E7BC79F0}"/>
              </a:ext>
            </a:extLst>
          </p:cNvPr>
          <p:cNvSpPr txBox="1"/>
          <p:nvPr/>
        </p:nvSpPr>
        <p:spPr>
          <a:xfrm>
            <a:off x="2" y="252632"/>
            <a:ext cx="9143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latin typeface="+mj-lt"/>
              </a:rPr>
              <a:t>Scenario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5256B195-B6CA-48FA-BA1F-F4D7A45EE5A6}"/>
              </a:ext>
            </a:extLst>
          </p:cNvPr>
          <p:cNvSpPr txBox="1"/>
          <p:nvPr/>
        </p:nvSpPr>
        <p:spPr>
          <a:xfrm>
            <a:off x="2" y="3726413"/>
            <a:ext cx="9143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latin typeface="+mj-lt"/>
              </a:rPr>
              <a:t>Experiment</a:t>
            </a:r>
          </a:p>
        </p:txBody>
      </p:sp>
      <p:pic>
        <p:nvPicPr>
          <p:cNvPr id="33" name="Grafik 32">
            <a:extLst>
              <a:ext uri="{FF2B5EF4-FFF2-40B4-BE49-F238E27FC236}">
                <a16:creationId xmlns:a16="http://schemas.microsoft.com/office/drawing/2014/main" id="{6E2992B6-33C3-469E-B871-EEAF6D437D1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40557" y="1115082"/>
            <a:ext cx="1085714" cy="88571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feld 33">
                <a:extLst>
                  <a:ext uri="{FF2B5EF4-FFF2-40B4-BE49-F238E27FC236}">
                    <a16:creationId xmlns:a16="http://schemas.microsoft.com/office/drawing/2014/main" id="{B6E29B47-4BC0-43DB-B385-9E6A444BF62A}"/>
                  </a:ext>
                </a:extLst>
              </p:cNvPr>
              <p:cNvSpPr txBox="1"/>
              <p:nvPr/>
            </p:nvSpPr>
            <p:spPr>
              <a:xfrm>
                <a:off x="4941855" y="1183708"/>
                <a:ext cx="2280945" cy="59554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["/>
                              <m:endChr m:val="]"/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  <m:sSup>
                                <m:sSup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p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2+</m:t>
                                  </m:r>
                                </m:sup>
                              </m:sSup>
                            </m:e>
                          </m:d>
                        </m:num>
                        <m:den>
                          <m:d>
                            <m:dPr>
                              <m:begChr m:val="["/>
                              <m:endChr m:val="]"/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sSup>
                                <m:sSup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</m:e>
                          </m:d>
                        </m:den>
                      </m:f>
                      <m:r>
                        <a:rPr lang="de-DE" i="1">
                          <a:latin typeface="Cambria Math" panose="02040503050406030204" pitchFamily="18" charset="0"/>
                        </a:rPr>
                        <m:t>=0.001 </m:t>
                      </m:r>
                      <m:r>
                        <a:rPr lang="de-DE" i="1">
                          <a:latin typeface="Cambria Math" panose="02040503050406030204" pitchFamily="18" charset="0"/>
                        </a:rPr>
                        <m:t>𝑡𝑜</m:t>
                      </m:r>
                      <m:r>
                        <a:rPr lang="de-DE" i="1">
                          <a:latin typeface="Cambria Math" panose="02040503050406030204" pitchFamily="18" charset="0"/>
                        </a:rPr>
                        <m:t> 0.1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34" name="Textfeld 33">
                <a:extLst>
                  <a:ext uri="{FF2B5EF4-FFF2-40B4-BE49-F238E27FC236}">
                    <a16:creationId xmlns:a16="http://schemas.microsoft.com/office/drawing/2014/main" id="{B6E29B47-4BC0-43DB-B385-9E6A444BF6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1855" y="1183708"/>
                <a:ext cx="2280945" cy="59554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Textfeld 37">
            <a:extLst>
              <a:ext uri="{FF2B5EF4-FFF2-40B4-BE49-F238E27FC236}">
                <a16:creationId xmlns:a16="http://schemas.microsoft.com/office/drawing/2014/main" id="{C52BD2C9-0421-4E5D-87E6-CFD6B38D352D}"/>
              </a:ext>
            </a:extLst>
          </p:cNvPr>
          <p:cNvSpPr txBox="1"/>
          <p:nvPr/>
        </p:nvSpPr>
        <p:spPr>
          <a:xfrm>
            <a:off x="4755838" y="848166"/>
            <a:ext cx="1421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latin typeface="+mj-lt"/>
              </a:rPr>
              <a:t>Basalt</a:t>
            </a:r>
            <a:r>
              <a:rPr lang="de-DE" dirty="0">
                <a:latin typeface="+mj-lt"/>
              </a:rPr>
              <a:t>:</a:t>
            </a:r>
          </a:p>
        </p:txBody>
      </p:sp>
      <p:sp>
        <p:nvSpPr>
          <p:cNvPr id="42" name="Textfeld 41">
            <a:extLst>
              <a:ext uri="{FF2B5EF4-FFF2-40B4-BE49-F238E27FC236}">
                <a16:creationId xmlns:a16="http://schemas.microsoft.com/office/drawing/2014/main" id="{67FDD599-6AE0-4471-BC72-602628DF9450}"/>
              </a:ext>
            </a:extLst>
          </p:cNvPr>
          <p:cNvSpPr txBox="1"/>
          <p:nvPr/>
        </p:nvSpPr>
        <p:spPr>
          <a:xfrm>
            <a:off x="7675061" y="845948"/>
            <a:ext cx="1421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>
                <a:latin typeface="+mj-lt"/>
              </a:rPr>
              <a:t>Ribozyme</a:t>
            </a:r>
          </a:p>
          <a:p>
            <a:pPr algn="ctr"/>
            <a:r>
              <a:rPr lang="de-DE" b="1" dirty="0" err="1">
                <a:latin typeface="+mj-lt"/>
              </a:rPr>
              <a:t>function</a:t>
            </a:r>
            <a:endParaRPr lang="de-DE" dirty="0">
              <a:latin typeface="+mj-lt"/>
            </a:endParaRPr>
          </a:p>
        </p:txBody>
      </p:sp>
      <p:sp>
        <p:nvSpPr>
          <p:cNvPr id="44" name="Rechteck 43">
            <a:extLst>
              <a:ext uri="{FF2B5EF4-FFF2-40B4-BE49-F238E27FC236}">
                <a16:creationId xmlns:a16="http://schemas.microsoft.com/office/drawing/2014/main" id="{A5B38C11-11CE-4B7F-B8F8-D2F8FD8FDD5F}"/>
              </a:ext>
            </a:extLst>
          </p:cNvPr>
          <p:cNvSpPr/>
          <p:nvPr/>
        </p:nvSpPr>
        <p:spPr>
          <a:xfrm>
            <a:off x="7391383" y="823637"/>
            <a:ext cx="1547615" cy="123419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feld 34">
                <a:extLst>
                  <a:ext uri="{FF2B5EF4-FFF2-40B4-BE49-F238E27FC236}">
                    <a16:creationId xmlns:a16="http://schemas.microsoft.com/office/drawing/2014/main" id="{5A9043E7-47E9-4E19-ADC3-D5F8EAF61ED6}"/>
                  </a:ext>
                </a:extLst>
              </p:cNvPr>
              <p:cNvSpPr txBox="1"/>
              <p:nvPr/>
            </p:nvSpPr>
            <p:spPr>
              <a:xfrm>
                <a:off x="4765013" y="2566429"/>
                <a:ext cx="1365117" cy="57785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6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𝑂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10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  <m:sSup>
                                <m:sSup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2+</m:t>
                                  </m:r>
                                </m:sup>
                              </m:sSup>
                            </m:e>
                          </m:d>
                        </m:den>
                      </m:f>
                      <m:r>
                        <a:rPr lang="de-DE" i="1">
                          <a:latin typeface="Cambria Math" panose="02040503050406030204" pitchFamily="18" charset="0"/>
                        </a:rPr>
                        <m:t>~ 1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35" name="Textfeld 34">
                <a:extLst>
                  <a:ext uri="{FF2B5EF4-FFF2-40B4-BE49-F238E27FC236}">
                    <a16:creationId xmlns:a16="http://schemas.microsoft.com/office/drawing/2014/main" id="{5A9043E7-47E9-4E19-ADC3-D5F8EAF61E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5013" y="2566429"/>
                <a:ext cx="1365117" cy="57785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 descr="Nucleoside - Wikipedia">
            <a:hlinkClick r:id="rId11"/>
            <a:extLst>
              <a:ext uri="{FF2B5EF4-FFF2-40B4-BE49-F238E27FC236}">
                <a16:creationId xmlns:a16="http://schemas.microsoft.com/office/drawing/2014/main" id="{8DDB16E8-E83D-4B20-BCE8-204FDB986C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9902" y="2221153"/>
            <a:ext cx="1226485" cy="1127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ucleotide - Wikipedia">
            <a:hlinkClick r:id="rId13"/>
            <a:extLst>
              <a:ext uri="{FF2B5EF4-FFF2-40B4-BE49-F238E27FC236}">
                <a16:creationId xmlns:a16="http://schemas.microsoft.com/office/drawing/2014/main" id="{6E233559-F082-4A45-A87E-B6CDCBB6D2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6859" y="2221155"/>
            <a:ext cx="1413934" cy="1064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feld 38">
            <a:extLst>
              <a:ext uri="{FF2B5EF4-FFF2-40B4-BE49-F238E27FC236}">
                <a16:creationId xmlns:a16="http://schemas.microsoft.com/office/drawing/2014/main" id="{A73E15A9-07BF-4112-BE03-AFDCBDF1462B}"/>
              </a:ext>
            </a:extLst>
          </p:cNvPr>
          <p:cNvSpPr txBox="1"/>
          <p:nvPr/>
        </p:nvSpPr>
        <p:spPr>
          <a:xfrm>
            <a:off x="4766106" y="2164092"/>
            <a:ext cx="18632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latin typeface="+mj-lt"/>
              </a:rPr>
              <a:t>Apatite @pH2</a:t>
            </a:r>
            <a:r>
              <a:rPr lang="de-DE" dirty="0">
                <a:latin typeface="+mj-lt"/>
              </a:rPr>
              <a:t>:</a:t>
            </a:r>
          </a:p>
        </p:txBody>
      </p:sp>
      <p:cxnSp>
        <p:nvCxnSpPr>
          <p:cNvPr id="37" name="Gerade Verbindung mit Pfeil 36">
            <a:extLst>
              <a:ext uri="{FF2B5EF4-FFF2-40B4-BE49-F238E27FC236}">
                <a16:creationId xmlns:a16="http://schemas.microsoft.com/office/drawing/2014/main" id="{178C5061-0294-46E6-90EC-6639F77F75EC}"/>
              </a:ext>
            </a:extLst>
          </p:cNvPr>
          <p:cNvCxnSpPr/>
          <p:nvPr/>
        </p:nvCxnSpPr>
        <p:spPr>
          <a:xfrm>
            <a:off x="7440227" y="2940548"/>
            <a:ext cx="46966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7" name="Rechteck 46">
            <a:extLst>
              <a:ext uri="{FF2B5EF4-FFF2-40B4-BE49-F238E27FC236}">
                <a16:creationId xmlns:a16="http://schemas.microsoft.com/office/drawing/2014/main" id="{CCF70CCB-3530-47A5-AFFA-5F5E419D7E9F}"/>
              </a:ext>
            </a:extLst>
          </p:cNvPr>
          <p:cNvSpPr/>
          <p:nvPr/>
        </p:nvSpPr>
        <p:spPr>
          <a:xfrm>
            <a:off x="6369902" y="2159493"/>
            <a:ext cx="2764927" cy="123419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feld 49">
                <a:extLst>
                  <a:ext uri="{FF2B5EF4-FFF2-40B4-BE49-F238E27FC236}">
                    <a16:creationId xmlns:a16="http://schemas.microsoft.com/office/drawing/2014/main" id="{B4CA4929-885D-4CC9-BA75-ADCB5683EDDA}"/>
                  </a:ext>
                </a:extLst>
              </p:cNvPr>
              <p:cNvSpPr txBox="1"/>
              <p:nvPr/>
            </p:nvSpPr>
            <p:spPr>
              <a:xfrm>
                <a:off x="4777705" y="1183694"/>
                <a:ext cx="1928285" cy="59554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["/>
                              <m:endChr m:val="]"/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  <m:sSup>
                                <m:sSup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p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2+</m:t>
                                  </m:r>
                                </m:sup>
                              </m:sSup>
                            </m:e>
                          </m:d>
                        </m:num>
                        <m:den>
                          <m:d>
                            <m:dPr>
                              <m:begChr m:val="["/>
                              <m:endChr m:val="]"/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sSup>
                                <m:sSup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</m:e>
                          </m:d>
                        </m:den>
                      </m:f>
                      <m:r>
                        <a:rPr lang="de-DE" i="1">
                          <a:latin typeface="Cambria Math" panose="02040503050406030204" pitchFamily="18" charset="0"/>
                        </a:rPr>
                        <m:t>=1 </m:t>
                      </m:r>
                      <m:r>
                        <a:rPr lang="de-DE" i="1">
                          <a:latin typeface="Cambria Math" panose="02040503050406030204" pitchFamily="18" charset="0"/>
                        </a:rPr>
                        <m:t>𝑡𝑜</m:t>
                      </m:r>
                      <m:r>
                        <a:rPr lang="de-DE" i="1">
                          <a:latin typeface="Cambria Math" panose="02040503050406030204" pitchFamily="18" charset="0"/>
                        </a:rPr>
                        <m:t> 100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50" name="Textfeld 49">
                <a:extLst>
                  <a:ext uri="{FF2B5EF4-FFF2-40B4-BE49-F238E27FC236}">
                    <a16:creationId xmlns:a16="http://schemas.microsoft.com/office/drawing/2014/main" id="{B4CA4929-885D-4CC9-BA75-ADCB5683ED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7705" y="1183694"/>
                <a:ext cx="1928285" cy="595548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Rechteck 50">
            <a:extLst>
              <a:ext uri="{FF2B5EF4-FFF2-40B4-BE49-F238E27FC236}">
                <a16:creationId xmlns:a16="http://schemas.microsoft.com/office/drawing/2014/main" id="{99712392-B5E1-448F-8475-8DB62D583451}"/>
              </a:ext>
            </a:extLst>
          </p:cNvPr>
          <p:cNvSpPr/>
          <p:nvPr/>
        </p:nvSpPr>
        <p:spPr>
          <a:xfrm>
            <a:off x="7391382" y="827249"/>
            <a:ext cx="1547615" cy="1234191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feld 51">
                <a:extLst>
                  <a:ext uri="{FF2B5EF4-FFF2-40B4-BE49-F238E27FC236}">
                    <a16:creationId xmlns:a16="http://schemas.microsoft.com/office/drawing/2014/main" id="{1E76E822-56B8-47FF-93CE-4C860AFDC57B}"/>
                  </a:ext>
                </a:extLst>
              </p:cNvPr>
              <p:cNvSpPr txBox="1"/>
              <p:nvPr/>
            </p:nvSpPr>
            <p:spPr>
              <a:xfrm>
                <a:off x="4753978" y="2575288"/>
                <a:ext cx="1539845" cy="57785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6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𝑂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10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  <m:sSup>
                                <m:sSup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2+</m:t>
                                  </m:r>
                                </m:sup>
                              </m:sSup>
                            </m:e>
                          </m:d>
                        </m:den>
                      </m:f>
                      <m:r>
                        <a:rPr lang="de-DE" i="1">
                          <a:latin typeface="Cambria Math" panose="02040503050406030204" pitchFamily="18" charset="0"/>
                        </a:rPr>
                        <m:t>&gt;10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52" name="Textfeld 51">
                <a:extLst>
                  <a:ext uri="{FF2B5EF4-FFF2-40B4-BE49-F238E27FC236}">
                    <a16:creationId xmlns:a16="http://schemas.microsoft.com/office/drawing/2014/main" id="{1E76E822-56B8-47FF-93CE-4C860AFDC5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3978" y="2575288"/>
                <a:ext cx="1539845" cy="577850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Rechteck 52">
            <a:extLst>
              <a:ext uri="{FF2B5EF4-FFF2-40B4-BE49-F238E27FC236}">
                <a16:creationId xmlns:a16="http://schemas.microsoft.com/office/drawing/2014/main" id="{02921516-218C-4090-843E-A5DE59EBB3E8}"/>
              </a:ext>
            </a:extLst>
          </p:cNvPr>
          <p:cNvSpPr/>
          <p:nvPr/>
        </p:nvSpPr>
        <p:spPr>
          <a:xfrm>
            <a:off x="6369902" y="2159492"/>
            <a:ext cx="2764927" cy="1234191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9" name="Grafik 48">
            <a:extLst>
              <a:ext uri="{FF2B5EF4-FFF2-40B4-BE49-F238E27FC236}">
                <a16:creationId xmlns:a16="http://schemas.microsoft.com/office/drawing/2014/main" id="{AE062C29-B815-449C-BBA6-C1CB96672C6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59768" y="4954689"/>
            <a:ext cx="924393" cy="1683034"/>
          </a:xfrm>
          <a:prstGeom prst="rect">
            <a:avLst/>
          </a:prstGeom>
        </p:spPr>
      </p:pic>
      <p:pic>
        <p:nvPicPr>
          <p:cNvPr id="1033" name="Grafik 1032">
            <a:extLst>
              <a:ext uri="{FF2B5EF4-FFF2-40B4-BE49-F238E27FC236}">
                <a16:creationId xmlns:a16="http://schemas.microsoft.com/office/drawing/2014/main" id="{85DBA990-FB90-4EF2-81FD-CBDE1371DC7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741848" y="4891793"/>
            <a:ext cx="3299067" cy="1658647"/>
          </a:xfrm>
          <a:prstGeom prst="rect">
            <a:avLst/>
          </a:prstGeom>
        </p:spPr>
      </p:pic>
      <p:sp>
        <p:nvSpPr>
          <p:cNvPr id="74" name="Textfeld 73">
            <a:extLst>
              <a:ext uri="{FF2B5EF4-FFF2-40B4-BE49-F238E27FC236}">
                <a16:creationId xmlns:a16="http://schemas.microsoft.com/office/drawing/2014/main" id="{37F4638C-C52A-464A-9CED-4178DEFEE4F9}"/>
              </a:ext>
            </a:extLst>
          </p:cNvPr>
          <p:cNvSpPr txBox="1"/>
          <p:nvPr/>
        </p:nvSpPr>
        <p:spPr>
          <a:xfrm>
            <a:off x="5681103" y="4380201"/>
            <a:ext cx="23758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latin typeface="+mj-lt"/>
              </a:rPr>
              <a:t>Ion </a:t>
            </a:r>
            <a:r>
              <a:rPr lang="de-DE" b="1" dirty="0" err="1">
                <a:latin typeface="+mj-lt"/>
              </a:rPr>
              <a:t>chromatography</a:t>
            </a:r>
            <a:r>
              <a:rPr lang="de-DE" b="1" dirty="0">
                <a:latin typeface="+mj-lt"/>
              </a:rPr>
              <a:t>:</a:t>
            </a:r>
            <a:endParaRPr lang="de-DE" dirty="0">
              <a:latin typeface="+mj-lt"/>
            </a:endParaRPr>
          </a:p>
        </p:txBody>
      </p:sp>
      <p:pic>
        <p:nvPicPr>
          <p:cNvPr id="1031" name="Grafik 1030">
            <a:extLst>
              <a:ext uri="{FF2B5EF4-FFF2-40B4-BE49-F238E27FC236}">
                <a16:creationId xmlns:a16="http://schemas.microsoft.com/office/drawing/2014/main" id="{942A9B6E-435C-4B74-B547-6D128D8C22D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50758" y="5196733"/>
            <a:ext cx="2004834" cy="1508281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219E8DED-5929-40F2-9503-5E6E2F99A679}"/>
              </a:ext>
            </a:extLst>
          </p:cNvPr>
          <p:cNvSpPr txBox="1"/>
          <p:nvPr/>
        </p:nvSpPr>
        <p:spPr>
          <a:xfrm>
            <a:off x="56586" y="1494918"/>
            <a:ext cx="12980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err="1"/>
              <a:t>apatite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2229455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34" grpId="0"/>
      <p:bldP spid="44" grpId="0" animBg="1"/>
      <p:bldP spid="35" grpId="0"/>
      <p:bldP spid="47" grpId="0" animBg="1"/>
      <p:bldP spid="50" grpId="0"/>
      <p:bldP spid="51" grpId="0" animBg="1"/>
      <p:bldP spid="52" grpId="0"/>
      <p:bldP spid="53" grpId="0" animBg="1"/>
      <p:bldP spid="7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melapsecut-1">
            <a:hlinkClick r:id="" action="ppaction://media"/>
            <a:extLst>
              <a:ext uri="{FF2B5EF4-FFF2-40B4-BE49-F238E27FC236}">
                <a16:creationId xmlns:a16="http://schemas.microsoft.com/office/drawing/2014/main" id="{B8EB3A04-79AB-4BB6-A72F-BF6CBDFECE9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24670" t="7885" r="9218" b="32413"/>
          <a:stretch/>
        </p:blipFill>
        <p:spPr>
          <a:xfrm>
            <a:off x="6613293" y="311377"/>
            <a:ext cx="2304745" cy="3700130"/>
          </a:xfrm>
          <a:prstGeom prst="rect">
            <a:avLst/>
          </a:prstGeom>
        </p:spPr>
      </p:pic>
      <p:pic>
        <p:nvPicPr>
          <p:cNvPr id="7" name="IMG_1342">
            <a:hlinkClick r:id="" action="ppaction://media"/>
            <a:extLst>
              <a:ext uri="{FF2B5EF4-FFF2-40B4-BE49-F238E27FC236}">
                <a16:creationId xmlns:a16="http://schemas.microsoft.com/office/drawing/2014/main" id="{A1669BE2-3B81-4A31-8CF5-6D551E519A4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l="14023" r="23679" b="11716"/>
          <a:stretch/>
        </p:blipFill>
        <p:spPr>
          <a:xfrm>
            <a:off x="5832124" y="4167463"/>
            <a:ext cx="3111616" cy="2480436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65BC23DD-EBCA-45FF-8A38-4F35FD35D38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7" b="48562"/>
          <a:stretch/>
        </p:blipFill>
        <p:spPr>
          <a:xfrm>
            <a:off x="200260" y="4011509"/>
            <a:ext cx="5323166" cy="2846493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24EDD72C-0B64-4EF9-893D-7FE909E4660E}"/>
              </a:ext>
            </a:extLst>
          </p:cNvPr>
          <p:cNvSpPr/>
          <p:nvPr/>
        </p:nvSpPr>
        <p:spPr>
          <a:xfrm>
            <a:off x="517935" y="6124787"/>
            <a:ext cx="1943947" cy="6841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1" name="Grafik 10" descr="Ein Bild, das Computer enthält.&#10;&#10;Automatisch generierte Beschreibung">
            <a:extLst>
              <a:ext uri="{FF2B5EF4-FFF2-40B4-BE49-F238E27FC236}">
                <a16:creationId xmlns:a16="http://schemas.microsoft.com/office/drawing/2014/main" id="{508359A6-1FE9-49F8-A465-5ECB0646771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83" y="477866"/>
            <a:ext cx="6335101" cy="3518824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FF25A053-054A-4BA2-BE64-7BF1BFF06CA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96228" y="789496"/>
            <a:ext cx="3332170" cy="3130811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7FBEE74C-65D5-4DD6-8C37-C204A230450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42702" y="1041838"/>
            <a:ext cx="3394502" cy="2823636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6C67F3DD-F3A1-4119-AA36-3C35E7BC79F0}"/>
              </a:ext>
            </a:extLst>
          </p:cNvPr>
          <p:cNvSpPr txBox="1"/>
          <p:nvPr/>
        </p:nvSpPr>
        <p:spPr>
          <a:xfrm>
            <a:off x="2" y="252632"/>
            <a:ext cx="9143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latin typeface="+mj-lt"/>
              </a:rPr>
              <a:t>Setup</a:t>
            </a:r>
          </a:p>
        </p:txBody>
      </p:sp>
    </p:spTree>
    <p:extLst>
      <p:ext uri="{BB962C8B-B14F-4D97-AF65-F5344CB8AC3E}">
        <p14:creationId xmlns:p14="http://schemas.microsoft.com/office/powerpoint/2010/main" val="3398159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6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510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28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 mute="1">
                <p:cTn id="29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02DD57EF-7107-4689-B835-16E88E142A3D}"/>
              </a:ext>
            </a:extLst>
          </p:cNvPr>
          <p:cNvSpPr txBox="1"/>
          <p:nvPr/>
        </p:nvSpPr>
        <p:spPr>
          <a:xfrm>
            <a:off x="385852" y="479235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How to get from </a:t>
            </a:r>
            <a:r>
              <a:rPr lang="de-DE" dirty="0" err="1"/>
              <a:t>here</a:t>
            </a:r>
            <a:r>
              <a:rPr lang="de-DE" dirty="0"/>
              <a:t>: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3D0CC5BA-2134-43E3-922C-1CEBB9AB1C56}"/>
              </a:ext>
            </a:extLst>
          </p:cNvPr>
          <p:cNvSpPr txBox="1"/>
          <p:nvPr/>
        </p:nvSpPr>
        <p:spPr>
          <a:xfrm>
            <a:off x="5375922" y="2761182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..to </a:t>
            </a:r>
            <a:r>
              <a:rPr lang="de-DE" dirty="0" err="1"/>
              <a:t>here</a:t>
            </a:r>
            <a:r>
              <a:rPr lang="de-DE" dirty="0"/>
              <a:t>: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E637BBF9-EB45-426B-9209-613C4675E4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48489" y="3768372"/>
            <a:ext cx="566452" cy="334549"/>
          </a:xfrm>
          <a:prstGeom prst="rect">
            <a:avLst/>
          </a:prstGeom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9B0F6A99-EB6B-4AF0-8CA0-285D1C705784}"/>
              </a:ext>
            </a:extLst>
          </p:cNvPr>
          <p:cNvSpPr/>
          <p:nvPr/>
        </p:nvSpPr>
        <p:spPr>
          <a:xfrm>
            <a:off x="637289" y="1195764"/>
            <a:ext cx="1859327" cy="185932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153644CB-8223-4AC9-BED4-DD69ECBDEC84}"/>
              </a:ext>
            </a:extLst>
          </p:cNvPr>
          <p:cNvSpPr txBox="1"/>
          <p:nvPr/>
        </p:nvSpPr>
        <p:spPr>
          <a:xfrm>
            <a:off x="932371" y="2597273"/>
            <a:ext cx="1269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err="1"/>
              <a:t>naïve</a:t>
            </a:r>
            <a:r>
              <a:rPr lang="de-DE" dirty="0"/>
              <a:t> pool</a:t>
            </a:r>
          </a:p>
        </p:txBody>
      </p:sp>
      <p:sp>
        <p:nvSpPr>
          <p:cNvPr id="9" name="Pfeil: nach rechts 8">
            <a:extLst>
              <a:ext uri="{FF2B5EF4-FFF2-40B4-BE49-F238E27FC236}">
                <a16:creationId xmlns:a16="http://schemas.microsoft.com/office/drawing/2014/main" id="{3652C79E-183C-44EC-A54C-A2028778922C}"/>
              </a:ext>
            </a:extLst>
          </p:cNvPr>
          <p:cNvSpPr/>
          <p:nvPr/>
        </p:nvSpPr>
        <p:spPr>
          <a:xfrm rot="2246706">
            <a:off x="3231005" y="3015516"/>
            <a:ext cx="704918" cy="290512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B4219F63-A77A-4A1A-A784-B33155ADDFA4}"/>
              </a:ext>
            </a:extLst>
          </p:cNvPr>
          <p:cNvSpPr txBox="1"/>
          <p:nvPr/>
        </p:nvSpPr>
        <p:spPr>
          <a:xfrm>
            <a:off x="3500303" y="2131761"/>
            <a:ext cx="5043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5400" b="1" dirty="0"/>
              <a:t>?</a:t>
            </a:r>
          </a:p>
        </p:txBody>
      </p:sp>
      <p:sp>
        <p:nvSpPr>
          <p:cNvPr id="11" name="Freihandform: Form 10">
            <a:extLst>
              <a:ext uri="{FF2B5EF4-FFF2-40B4-BE49-F238E27FC236}">
                <a16:creationId xmlns:a16="http://schemas.microsoft.com/office/drawing/2014/main" id="{5D66E23D-79DE-4DE0-A366-6C86AD6B6802}"/>
              </a:ext>
            </a:extLst>
          </p:cNvPr>
          <p:cNvSpPr/>
          <p:nvPr/>
        </p:nvSpPr>
        <p:spPr>
          <a:xfrm>
            <a:off x="1196940" y="2185880"/>
            <a:ext cx="118413" cy="324464"/>
          </a:xfrm>
          <a:custGeom>
            <a:avLst/>
            <a:gdLst>
              <a:gd name="connsiteX0" fmla="*/ 118413 w 118413"/>
              <a:gd name="connsiteY0" fmla="*/ 324464 h 324464"/>
              <a:gd name="connsiteX1" fmla="*/ 426 w 118413"/>
              <a:gd name="connsiteY1" fmla="*/ 230074 h 324464"/>
              <a:gd name="connsiteX2" fmla="*/ 77117 w 118413"/>
              <a:gd name="connsiteY2" fmla="*/ 70792 h 324464"/>
              <a:gd name="connsiteX3" fmla="*/ 29923 w 118413"/>
              <a:gd name="connsiteY3" fmla="*/ 0 h 324464"/>
              <a:gd name="connsiteX4" fmla="*/ 29923 w 118413"/>
              <a:gd name="connsiteY4" fmla="*/ 0 h 324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413" h="324464">
                <a:moveTo>
                  <a:pt x="118413" y="324464"/>
                </a:moveTo>
                <a:cubicBezTo>
                  <a:pt x="62861" y="298408"/>
                  <a:pt x="7309" y="272352"/>
                  <a:pt x="426" y="230074"/>
                </a:cubicBezTo>
                <a:cubicBezTo>
                  <a:pt x="-6457" y="187796"/>
                  <a:pt x="72201" y="109138"/>
                  <a:pt x="77117" y="70792"/>
                </a:cubicBezTo>
                <a:cubicBezTo>
                  <a:pt x="82033" y="32446"/>
                  <a:pt x="29923" y="0"/>
                  <a:pt x="29923" y="0"/>
                </a:cubicBezTo>
                <a:lnTo>
                  <a:pt x="29923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Freihandform: Form 11">
            <a:extLst>
              <a:ext uri="{FF2B5EF4-FFF2-40B4-BE49-F238E27FC236}">
                <a16:creationId xmlns:a16="http://schemas.microsoft.com/office/drawing/2014/main" id="{5C4904E6-A68E-4192-82F3-17E315E3BB9F}"/>
              </a:ext>
            </a:extLst>
          </p:cNvPr>
          <p:cNvSpPr/>
          <p:nvPr/>
        </p:nvSpPr>
        <p:spPr>
          <a:xfrm rot="3541601">
            <a:off x="1196939" y="1621724"/>
            <a:ext cx="118413" cy="324464"/>
          </a:xfrm>
          <a:custGeom>
            <a:avLst/>
            <a:gdLst>
              <a:gd name="connsiteX0" fmla="*/ 118413 w 118413"/>
              <a:gd name="connsiteY0" fmla="*/ 324464 h 324464"/>
              <a:gd name="connsiteX1" fmla="*/ 426 w 118413"/>
              <a:gd name="connsiteY1" fmla="*/ 230074 h 324464"/>
              <a:gd name="connsiteX2" fmla="*/ 77117 w 118413"/>
              <a:gd name="connsiteY2" fmla="*/ 70792 h 324464"/>
              <a:gd name="connsiteX3" fmla="*/ 29923 w 118413"/>
              <a:gd name="connsiteY3" fmla="*/ 0 h 324464"/>
              <a:gd name="connsiteX4" fmla="*/ 29923 w 118413"/>
              <a:gd name="connsiteY4" fmla="*/ 0 h 324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413" h="324464">
                <a:moveTo>
                  <a:pt x="118413" y="324464"/>
                </a:moveTo>
                <a:cubicBezTo>
                  <a:pt x="62861" y="298408"/>
                  <a:pt x="7309" y="272352"/>
                  <a:pt x="426" y="230074"/>
                </a:cubicBezTo>
                <a:cubicBezTo>
                  <a:pt x="-6457" y="187796"/>
                  <a:pt x="72201" y="109138"/>
                  <a:pt x="77117" y="70792"/>
                </a:cubicBezTo>
                <a:cubicBezTo>
                  <a:pt x="82033" y="32446"/>
                  <a:pt x="29923" y="0"/>
                  <a:pt x="29923" y="0"/>
                </a:cubicBezTo>
                <a:lnTo>
                  <a:pt x="29923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Freihandform: Form 12">
            <a:extLst>
              <a:ext uri="{FF2B5EF4-FFF2-40B4-BE49-F238E27FC236}">
                <a16:creationId xmlns:a16="http://schemas.microsoft.com/office/drawing/2014/main" id="{0192D25A-A6B0-426B-86FE-23E5E5EE0C50}"/>
              </a:ext>
            </a:extLst>
          </p:cNvPr>
          <p:cNvSpPr/>
          <p:nvPr/>
        </p:nvSpPr>
        <p:spPr>
          <a:xfrm rot="652998">
            <a:off x="1724095" y="1931930"/>
            <a:ext cx="118413" cy="324464"/>
          </a:xfrm>
          <a:custGeom>
            <a:avLst/>
            <a:gdLst>
              <a:gd name="connsiteX0" fmla="*/ 118413 w 118413"/>
              <a:gd name="connsiteY0" fmla="*/ 324464 h 324464"/>
              <a:gd name="connsiteX1" fmla="*/ 426 w 118413"/>
              <a:gd name="connsiteY1" fmla="*/ 230074 h 324464"/>
              <a:gd name="connsiteX2" fmla="*/ 77117 w 118413"/>
              <a:gd name="connsiteY2" fmla="*/ 70792 h 324464"/>
              <a:gd name="connsiteX3" fmla="*/ 29923 w 118413"/>
              <a:gd name="connsiteY3" fmla="*/ 0 h 324464"/>
              <a:gd name="connsiteX4" fmla="*/ 29923 w 118413"/>
              <a:gd name="connsiteY4" fmla="*/ 0 h 324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413" h="324464">
                <a:moveTo>
                  <a:pt x="118413" y="324464"/>
                </a:moveTo>
                <a:cubicBezTo>
                  <a:pt x="62861" y="298408"/>
                  <a:pt x="7309" y="272352"/>
                  <a:pt x="426" y="230074"/>
                </a:cubicBezTo>
                <a:cubicBezTo>
                  <a:pt x="-6457" y="187796"/>
                  <a:pt x="72201" y="109138"/>
                  <a:pt x="77117" y="70792"/>
                </a:cubicBezTo>
                <a:cubicBezTo>
                  <a:pt x="82033" y="32446"/>
                  <a:pt x="29923" y="0"/>
                  <a:pt x="29923" y="0"/>
                </a:cubicBezTo>
                <a:lnTo>
                  <a:pt x="29923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Freihandform: Form 13">
            <a:extLst>
              <a:ext uri="{FF2B5EF4-FFF2-40B4-BE49-F238E27FC236}">
                <a16:creationId xmlns:a16="http://schemas.microsoft.com/office/drawing/2014/main" id="{C104E304-4F8E-4EA0-A321-DD2AC19B942B}"/>
              </a:ext>
            </a:extLst>
          </p:cNvPr>
          <p:cNvSpPr/>
          <p:nvPr/>
        </p:nvSpPr>
        <p:spPr>
          <a:xfrm rot="12995140">
            <a:off x="1576813" y="1410078"/>
            <a:ext cx="118413" cy="324464"/>
          </a:xfrm>
          <a:custGeom>
            <a:avLst/>
            <a:gdLst>
              <a:gd name="connsiteX0" fmla="*/ 118413 w 118413"/>
              <a:gd name="connsiteY0" fmla="*/ 324464 h 324464"/>
              <a:gd name="connsiteX1" fmla="*/ 426 w 118413"/>
              <a:gd name="connsiteY1" fmla="*/ 230074 h 324464"/>
              <a:gd name="connsiteX2" fmla="*/ 77117 w 118413"/>
              <a:gd name="connsiteY2" fmla="*/ 70792 h 324464"/>
              <a:gd name="connsiteX3" fmla="*/ 29923 w 118413"/>
              <a:gd name="connsiteY3" fmla="*/ 0 h 324464"/>
              <a:gd name="connsiteX4" fmla="*/ 29923 w 118413"/>
              <a:gd name="connsiteY4" fmla="*/ 0 h 324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413" h="324464">
                <a:moveTo>
                  <a:pt x="118413" y="324464"/>
                </a:moveTo>
                <a:cubicBezTo>
                  <a:pt x="62861" y="298408"/>
                  <a:pt x="7309" y="272352"/>
                  <a:pt x="426" y="230074"/>
                </a:cubicBezTo>
                <a:cubicBezTo>
                  <a:pt x="-6457" y="187796"/>
                  <a:pt x="72201" y="109138"/>
                  <a:pt x="77117" y="70792"/>
                </a:cubicBezTo>
                <a:cubicBezTo>
                  <a:pt x="82033" y="32446"/>
                  <a:pt x="29923" y="0"/>
                  <a:pt x="29923" y="0"/>
                </a:cubicBezTo>
                <a:lnTo>
                  <a:pt x="29923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Freihandform: Form 14">
            <a:extLst>
              <a:ext uri="{FF2B5EF4-FFF2-40B4-BE49-F238E27FC236}">
                <a16:creationId xmlns:a16="http://schemas.microsoft.com/office/drawing/2014/main" id="{3CED60AD-02DE-4E03-8136-CE50AD0EBC2B}"/>
              </a:ext>
            </a:extLst>
          </p:cNvPr>
          <p:cNvSpPr/>
          <p:nvPr/>
        </p:nvSpPr>
        <p:spPr>
          <a:xfrm rot="1979530">
            <a:off x="1963552" y="1621723"/>
            <a:ext cx="118413" cy="324464"/>
          </a:xfrm>
          <a:custGeom>
            <a:avLst/>
            <a:gdLst>
              <a:gd name="connsiteX0" fmla="*/ 118413 w 118413"/>
              <a:gd name="connsiteY0" fmla="*/ 324464 h 324464"/>
              <a:gd name="connsiteX1" fmla="*/ 426 w 118413"/>
              <a:gd name="connsiteY1" fmla="*/ 230074 h 324464"/>
              <a:gd name="connsiteX2" fmla="*/ 77117 w 118413"/>
              <a:gd name="connsiteY2" fmla="*/ 70792 h 324464"/>
              <a:gd name="connsiteX3" fmla="*/ 29923 w 118413"/>
              <a:gd name="connsiteY3" fmla="*/ 0 h 324464"/>
              <a:gd name="connsiteX4" fmla="*/ 29923 w 118413"/>
              <a:gd name="connsiteY4" fmla="*/ 0 h 324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413" h="324464">
                <a:moveTo>
                  <a:pt x="118413" y="324464"/>
                </a:moveTo>
                <a:cubicBezTo>
                  <a:pt x="62861" y="298408"/>
                  <a:pt x="7309" y="272352"/>
                  <a:pt x="426" y="230074"/>
                </a:cubicBezTo>
                <a:cubicBezTo>
                  <a:pt x="-6457" y="187796"/>
                  <a:pt x="72201" y="109138"/>
                  <a:pt x="77117" y="70792"/>
                </a:cubicBezTo>
                <a:cubicBezTo>
                  <a:pt x="82033" y="32446"/>
                  <a:pt x="29923" y="0"/>
                  <a:pt x="29923" y="0"/>
                </a:cubicBezTo>
                <a:lnTo>
                  <a:pt x="29923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Freihandform: Form 15">
            <a:extLst>
              <a:ext uri="{FF2B5EF4-FFF2-40B4-BE49-F238E27FC236}">
                <a16:creationId xmlns:a16="http://schemas.microsoft.com/office/drawing/2014/main" id="{2A41D15B-0D95-4CC9-B3F5-7ABF9C39FC3D}"/>
              </a:ext>
            </a:extLst>
          </p:cNvPr>
          <p:cNvSpPr/>
          <p:nvPr/>
        </p:nvSpPr>
        <p:spPr>
          <a:xfrm rot="6291026">
            <a:off x="847330" y="2152969"/>
            <a:ext cx="118413" cy="324464"/>
          </a:xfrm>
          <a:custGeom>
            <a:avLst/>
            <a:gdLst>
              <a:gd name="connsiteX0" fmla="*/ 118413 w 118413"/>
              <a:gd name="connsiteY0" fmla="*/ 324464 h 324464"/>
              <a:gd name="connsiteX1" fmla="*/ 426 w 118413"/>
              <a:gd name="connsiteY1" fmla="*/ 230074 h 324464"/>
              <a:gd name="connsiteX2" fmla="*/ 77117 w 118413"/>
              <a:gd name="connsiteY2" fmla="*/ 70792 h 324464"/>
              <a:gd name="connsiteX3" fmla="*/ 29923 w 118413"/>
              <a:gd name="connsiteY3" fmla="*/ 0 h 324464"/>
              <a:gd name="connsiteX4" fmla="*/ 29923 w 118413"/>
              <a:gd name="connsiteY4" fmla="*/ 0 h 324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413" h="324464">
                <a:moveTo>
                  <a:pt x="118413" y="324464"/>
                </a:moveTo>
                <a:cubicBezTo>
                  <a:pt x="62861" y="298408"/>
                  <a:pt x="7309" y="272352"/>
                  <a:pt x="426" y="230074"/>
                </a:cubicBezTo>
                <a:cubicBezTo>
                  <a:pt x="-6457" y="187796"/>
                  <a:pt x="72201" y="109138"/>
                  <a:pt x="77117" y="70792"/>
                </a:cubicBezTo>
                <a:cubicBezTo>
                  <a:pt x="82033" y="32446"/>
                  <a:pt x="29923" y="0"/>
                  <a:pt x="29923" y="0"/>
                </a:cubicBezTo>
                <a:lnTo>
                  <a:pt x="29923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Freihandform: Form 16">
            <a:extLst>
              <a:ext uri="{FF2B5EF4-FFF2-40B4-BE49-F238E27FC236}">
                <a16:creationId xmlns:a16="http://schemas.microsoft.com/office/drawing/2014/main" id="{819E27CD-7701-4446-ABEB-7B78E404276A}"/>
              </a:ext>
            </a:extLst>
          </p:cNvPr>
          <p:cNvSpPr/>
          <p:nvPr/>
        </p:nvSpPr>
        <p:spPr>
          <a:xfrm rot="19891981">
            <a:off x="1387565" y="1954793"/>
            <a:ext cx="118413" cy="324464"/>
          </a:xfrm>
          <a:custGeom>
            <a:avLst/>
            <a:gdLst>
              <a:gd name="connsiteX0" fmla="*/ 118413 w 118413"/>
              <a:gd name="connsiteY0" fmla="*/ 324464 h 324464"/>
              <a:gd name="connsiteX1" fmla="*/ 426 w 118413"/>
              <a:gd name="connsiteY1" fmla="*/ 230074 h 324464"/>
              <a:gd name="connsiteX2" fmla="*/ 77117 w 118413"/>
              <a:gd name="connsiteY2" fmla="*/ 70792 h 324464"/>
              <a:gd name="connsiteX3" fmla="*/ 29923 w 118413"/>
              <a:gd name="connsiteY3" fmla="*/ 0 h 324464"/>
              <a:gd name="connsiteX4" fmla="*/ 29923 w 118413"/>
              <a:gd name="connsiteY4" fmla="*/ 0 h 324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413" h="324464">
                <a:moveTo>
                  <a:pt x="118413" y="324464"/>
                </a:moveTo>
                <a:cubicBezTo>
                  <a:pt x="62861" y="298408"/>
                  <a:pt x="7309" y="272352"/>
                  <a:pt x="426" y="230074"/>
                </a:cubicBezTo>
                <a:cubicBezTo>
                  <a:pt x="-6457" y="187796"/>
                  <a:pt x="72201" y="109138"/>
                  <a:pt x="77117" y="70792"/>
                </a:cubicBezTo>
                <a:cubicBezTo>
                  <a:pt x="82033" y="32446"/>
                  <a:pt x="29923" y="0"/>
                  <a:pt x="29923" y="0"/>
                </a:cubicBezTo>
                <a:lnTo>
                  <a:pt x="29923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Freihandform: Form 17">
            <a:extLst>
              <a:ext uri="{FF2B5EF4-FFF2-40B4-BE49-F238E27FC236}">
                <a16:creationId xmlns:a16="http://schemas.microsoft.com/office/drawing/2014/main" id="{73A94D23-83B2-4E66-BF2E-8D45D135B716}"/>
              </a:ext>
            </a:extLst>
          </p:cNvPr>
          <p:cNvSpPr/>
          <p:nvPr/>
        </p:nvSpPr>
        <p:spPr>
          <a:xfrm rot="3541601">
            <a:off x="2070910" y="2252839"/>
            <a:ext cx="118413" cy="324464"/>
          </a:xfrm>
          <a:custGeom>
            <a:avLst/>
            <a:gdLst>
              <a:gd name="connsiteX0" fmla="*/ 118413 w 118413"/>
              <a:gd name="connsiteY0" fmla="*/ 324464 h 324464"/>
              <a:gd name="connsiteX1" fmla="*/ 426 w 118413"/>
              <a:gd name="connsiteY1" fmla="*/ 230074 h 324464"/>
              <a:gd name="connsiteX2" fmla="*/ 77117 w 118413"/>
              <a:gd name="connsiteY2" fmla="*/ 70792 h 324464"/>
              <a:gd name="connsiteX3" fmla="*/ 29923 w 118413"/>
              <a:gd name="connsiteY3" fmla="*/ 0 h 324464"/>
              <a:gd name="connsiteX4" fmla="*/ 29923 w 118413"/>
              <a:gd name="connsiteY4" fmla="*/ 0 h 324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413" h="324464">
                <a:moveTo>
                  <a:pt x="118413" y="324464"/>
                </a:moveTo>
                <a:cubicBezTo>
                  <a:pt x="62861" y="298408"/>
                  <a:pt x="7309" y="272352"/>
                  <a:pt x="426" y="230074"/>
                </a:cubicBezTo>
                <a:cubicBezTo>
                  <a:pt x="-6457" y="187796"/>
                  <a:pt x="72201" y="109138"/>
                  <a:pt x="77117" y="70792"/>
                </a:cubicBezTo>
                <a:cubicBezTo>
                  <a:pt x="82033" y="32446"/>
                  <a:pt x="29923" y="0"/>
                  <a:pt x="29923" y="0"/>
                </a:cubicBezTo>
                <a:lnTo>
                  <a:pt x="29923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Freihandform: Form 18">
            <a:extLst>
              <a:ext uri="{FF2B5EF4-FFF2-40B4-BE49-F238E27FC236}">
                <a16:creationId xmlns:a16="http://schemas.microsoft.com/office/drawing/2014/main" id="{E9CEE1A4-61AB-4C49-81C7-18711C09BFBE}"/>
              </a:ext>
            </a:extLst>
          </p:cNvPr>
          <p:cNvSpPr/>
          <p:nvPr/>
        </p:nvSpPr>
        <p:spPr>
          <a:xfrm rot="1979530">
            <a:off x="872763" y="1671424"/>
            <a:ext cx="118413" cy="324464"/>
          </a:xfrm>
          <a:custGeom>
            <a:avLst/>
            <a:gdLst>
              <a:gd name="connsiteX0" fmla="*/ 118413 w 118413"/>
              <a:gd name="connsiteY0" fmla="*/ 324464 h 324464"/>
              <a:gd name="connsiteX1" fmla="*/ 426 w 118413"/>
              <a:gd name="connsiteY1" fmla="*/ 230074 h 324464"/>
              <a:gd name="connsiteX2" fmla="*/ 77117 w 118413"/>
              <a:gd name="connsiteY2" fmla="*/ 70792 h 324464"/>
              <a:gd name="connsiteX3" fmla="*/ 29923 w 118413"/>
              <a:gd name="connsiteY3" fmla="*/ 0 h 324464"/>
              <a:gd name="connsiteX4" fmla="*/ 29923 w 118413"/>
              <a:gd name="connsiteY4" fmla="*/ 0 h 324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413" h="324464">
                <a:moveTo>
                  <a:pt x="118413" y="324464"/>
                </a:moveTo>
                <a:cubicBezTo>
                  <a:pt x="62861" y="298408"/>
                  <a:pt x="7309" y="272352"/>
                  <a:pt x="426" y="230074"/>
                </a:cubicBezTo>
                <a:cubicBezTo>
                  <a:pt x="-6457" y="187796"/>
                  <a:pt x="72201" y="109138"/>
                  <a:pt x="77117" y="70792"/>
                </a:cubicBezTo>
                <a:cubicBezTo>
                  <a:pt x="82033" y="32446"/>
                  <a:pt x="29923" y="0"/>
                  <a:pt x="29923" y="0"/>
                </a:cubicBezTo>
                <a:lnTo>
                  <a:pt x="29923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Freihandform: Form 19">
            <a:extLst>
              <a:ext uri="{FF2B5EF4-FFF2-40B4-BE49-F238E27FC236}">
                <a16:creationId xmlns:a16="http://schemas.microsoft.com/office/drawing/2014/main" id="{7EBC6E15-7813-4EB3-88E6-82B1F41EC488}"/>
              </a:ext>
            </a:extLst>
          </p:cNvPr>
          <p:cNvSpPr/>
          <p:nvPr/>
        </p:nvSpPr>
        <p:spPr>
          <a:xfrm rot="20984898">
            <a:off x="1346428" y="1275971"/>
            <a:ext cx="118413" cy="324464"/>
          </a:xfrm>
          <a:custGeom>
            <a:avLst/>
            <a:gdLst>
              <a:gd name="connsiteX0" fmla="*/ 118413 w 118413"/>
              <a:gd name="connsiteY0" fmla="*/ 324464 h 324464"/>
              <a:gd name="connsiteX1" fmla="*/ 426 w 118413"/>
              <a:gd name="connsiteY1" fmla="*/ 230074 h 324464"/>
              <a:gd name="connsiteX2" fmla="*/ 77117 w 118413"/>
              <a:gd name="connsiteY2" fmla="*/ 70792 h 324464"/>
              <a:gd name="connsiteX3" fmla="*/ 29923 w 118413"/>
              <a:gd name="connsiteY3" fmla="*/ 0 h 324464"/>
              <a:gd name="connsiteX4" fmla="*/ 29923 w 118413"/>
              <a:gd name="connsiteY4" fmla="*/ 0 h 324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413" h="324464">
                <a:moveTo>
                  <a:pt x="118413" y="324464"/>
                </a:moveTo>
                <a:cubicBezTo>
                  <a:pt x="62861" y="298408"/>
                  <a:pt x="7309" y="272352"/>
                  <a:pt x="426" y="230074"/>
                </a:cubicBezTo>
                <a:cubicBezTo>
                  <a:pt x="-6457" y="187796"/>
                  <a:pt x="72201" y="109138"/>
                  <a:pt x="77117" y="70792"/>
                </a:cubicBezTo>
                <a:cubicBezTo>
                  <a:pt x="82033" y="32446"/>
                  <a:pt x="29923" y="0"/>
                  <a:pt x="29923" y="0"/>
                </a:cubicBezTo>
                <a:lnTo>
                  <a:pt x="29923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Freihandform: Form 20">
            <a:extLst>
              <a:ext uri="{FF2B5EF4-FFF2-40B4-BE49-F238E27FC236}">
                <a16:creationId xmlns:a16="http://schemas.microsoft.com/office/drawing/2014/main" id="{AA3D2541-5931-46E8-B15B-B6BD2564AECC}"/>
              </a:ext>
            </a:extLst>
          </p:cNvPr>
          <p:cNvSpPr/>
          <p:nvPr/>
        </p:nvSpPr>
        <p:spPr>
          <a:xfrm rot="18306017">
            <a:off x="1576131" y="2301055"/>
            <a:ext cx="118413" cy="324464"/>
          </a:xfrm>
          <a:custGeom>
            <a:avLst/>
            <a:gdLst>
              <a:gd name="connsiteX0" fmla="*/ 118413 w 118413"/>
              <a:gd name="connsiteY0" fmla="*/ 324464 h 324464"/>
              <a:gd name="connsiteX1" fmla="*/ 426 w 118413"/>
              <a:gd name="connsiteY1" fmla="*/ 230074 h 324464"/>
              <a:gd name="connsiteX2" fmla="*/ 77117 w 118413"/>
              <a:gd name="connsiteY2" fmla="*/ 70792 h 324464"/>
              <a:gd name="connsiteX3" fmla="*/ 29923 w 118413"/>
              <a:gd name="connsiteY3" fmla="*/ 0 h 324464"/>
              <a:gd name="connsiteX4" fmla="*/ 29923 w 118413"/>
              <a:gd name="connsiteY4" fmla="*/ 0 h 324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413" h="324464">
                <a:moveTo>
                  <a:pt x="118413" y="324464"/>
                </a:moveTo>
                <a:cubicBezTo>
                  <a:pt x="62861" y="298408"/>
                  <a:pt x="7309" y="272352"/>
                  <a:pt x="426" y="230074"/>
                </a:cubicBezTo>
                <a:cubicBezTo>
                  <a:pt x="-6457" y="187796"/>
                  <a:pt x="72201" y="109138"/>
                  <a:pt x="77117" y="70792"/>
                </a:cubicBezTo>
                <a:cubicBezTo>
                  <a:pt x="82033" y="32446"/>
                  <a:pt x="29923" y="0"/>
                  <a:pt x="29923" y="0"/>
                </a:cubicBezTo>
                <a:lnTo>
                  <a:pt x="29923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Freihandform: Form 21">
            <a:extLst>
              <a:ext uri="{FF2B5EF4-FFF2-40B4-BE49-F238E27FC236}">
                <a16:creationId xmlns:a16="http://schemas.microsoft.com/office/drawing/2014/main" id="{28CBC823-9409-478D-8DCF-B431A72BB6AC}"/>
              </a:ext>
            </a:extLst>
          </p:cNvPr>
          <p:cNvSpPr/>
          <p:nvPr/>
        </p:nvSpPr>
        <p:spPr>
          <a:xfrm>
            <a:off x="2007173" y="2143453"/>
            <a:ext cx="58151" cy="107535"/>
          </a:xfrm>
          <a:custGeom>
            <a:avLst/>
            <a:gdLst>
              <a:gd name="connsiteX0" fmla="*/ 10526 w 58151"/>
              <a:gd name="connsiteY0" fmla="*/ 107535 h 107535"/>
              <a:gd name="connsiteX1" fmla="*/ 3382 w 58151"/>
              <a:gd name="connsiteY1" fmla="*/ 9903 h 107535"/>
              <a:gd name="connsiteX2" fmla="*/ 58151 w 58151"/>
              <a:gd name="connsiteY2" fmla="*/ 2760 h 107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8151" h="107535">
                <a:moveTo>
                  <a:pt x="10526" y="107535"/>
                </a:moveTo>
                <a:cubicBezTo>
                  <a:pt x="2985" y="67450"/>
                  <a:pt x="-4555" y="27365"/>
                  <a:pt x="3382" y="9903"/>
                </a:cubicBezTo>
                <a:cubicBezTo>
                  <a:pt x="11319" y="-7559"/>
                  <a:pt x="52595" y="3554"/>
                  <a:pt x="58151" y="276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Freihandform: Form 22">
            <a:extLst>
              <a:ext uri="{FF2B5EF4-FFF2-40B4-BE49-F238E27FC236}">
                <a16:creationId xmlns:a16="http://schemas.microsoft.com/office/drawing/2014/main" id="{EF0FDC37-9963-4C16-A58B-A0A988FA73C5}"/>
              </a:ext>
            </a:extLst>
          </p:cNvPr>
          <p:cNvSpPr/>
          <p:nvPr/>
        </p:nvSpPr>
        <p:spPr>
          <a:xfrm>
            <a:off x="1039005" y="2034235"/>
            <a:ext cx="126206" cy="64353"/>
          </a:xfrm>
          <a:custGeom>
            <a:avLst/>
            <a:gdLst>
              <a:gd name="connsiteX0" fmla="*/ 0 w 126206"/>
              <a:gd name="connsiteY0" fmla="*/ 64353 h 64353"/>
              <a:gd name="connsiteX1" fmla="*/ 73819 w 126206"/>
              <a:gd name="connsiteY1" fmla="*/ 59 h 64353"/>
              <a:gd name="connsiteX2" fmla="*/ 126206 w 126206"/>
              <a:gd name="connsiteY2" fmla="*/ 52446 h 64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6206" h="64353">
                <a:moveTo>
                  <a:pt x="0" y="64353"/>
                </a:moveTo>
                <a:cubicBezTo>
                  <a:pt x="26392" y="33198"/>
                  <a:pt x="52785" y="2043"/>
                  <a:pt x="73819" y="59"/>
                </a:cubicBezTo>
                <a:cubicBezTo>
                  <a:pt x="94853" y="-1925"/>
                  <a:pt x="119062" y="46493"/>
                  <a:pt x="126206" y="52446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05AE7986-EEA7-4D18-BDE7-4FF876D564D4}"/>
              </a:ext>
            </a:extLst>
          </p:cNvPr>
          <p:cNvSpPr/>
          <p:nvPr/>
        </p:nvSpPr>
        <p:spPr>
          <a:xfrm>
            <a:off x="5032349" y="3311988"/>
            <a:ext cx="1859327" cy="185932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E0D5096C-DEB0-4EA9-9D45-006A040B1A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10498">
            <a:off x="5876276" y="3649891"/>
            <a:ext cx="566452" cy="334549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05A31016-DC32-4EAE-ADDA-7A55258E83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10498">
            <a:off x="5535822" y="4158801"/>
            <a:ext cx="566452" cy="334549"/>
          </a:xfrm>
          <a:prstGeom prst="rect">
            <a:avLst/>
          </a:prstGeom>
        </p:spPr>
      </p:pic>
      <p:sp>
        <p:nvSpPr>
          <p:cNvPr id="27" name="Freihandform: Form 26">
            <a:extLst>
              <a:ext uri="{FF2B5EF4-FFF2-40B4-BE49-F238E27FC236}">
                <a16:creationId xmlns:a16="http://schemas.microsoft.com/office/drawing/2014/main" id="{8781C92C-BF06-4C13-ADF5-C01EA1276F59}"/>
              </a:ext>
            </a:extLst>
          </p:cNvPr>
          <p:cNvSpPr/>
          <p:nvPr/>
        </p:nvSpPr>
        <p:spPr>
          <a:xfrm rot="652998">
            <a:off x="5762565" y="3495907"/>
            <a:ext cx="118413" cy="324464"/>
          </a:xfrm>
          <a:custGeom>
            <a:avLst/>
            <a:gdLst>
              <a:gd name="connsiteX0" fmla="*/ 118413 w 118413"/>
              <a:gd name="connsiteY0" fmla="*/ 324464 h 324464"/>
              <a:gd name="connsiteX1" fmla="*/ 426 w 118413"/>
              <a:gd name="connsiteY1" fmla="*/ 230074 h 324464"/>
              <a:gd name="connsiteX2" fmla="*/ 77117 w 118413"/>
              <a:gd name="connsiteY2" fmla="*/ 70792 h 324464"/>
              <a:gd name="connsiteX3" fmla="*/ 29923 w 118413"/>
              <a:gd name="connsiteY3" fmla="*/ 0 h 324464"/>
              <a:gd name="connsiteX4" fmla="*/ 29923 w 118413"/>
              <a:gd name="connsiteY4" fmla="*/ 0 h 324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413" h="324464">
                <a:moveTo>
                  <a:pt x="118413" y="324464"/>
                </a:moveTo>
                <a:cubicBezTo>
                  <a:pt x="62861" y="298408"/>
                  <a:pt x="7309" y="272352"/>
                  <a:pt x="426" y="230074"/>
                </a:cubicBezTo>
                <a:cubicBezTo>
                  <a:pt x="-6457" y="187796"/>
                  <a:pt x="72201" y="109138"/>
                  <a:pt x="77117" y="70792"/>
                </a:cubicBezTo>
                <a:cubicBezTo>
                  <a:pt x="82033" y="32446"/>
                  <a:pt x="29923" y="0"/>
                  <a:pt x="29923" y="0"/>
                </a:cubicBezTo>
                <a:lnTo>
                  <a:pt x="29923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Freihandform: Form 27">
            <a:extLst>
              <a:ext uri="{FF2B5EF4-FFF2-40B4-BE49-F238E27FC236}">
                <a16:creationId xmlns:a16="http://schemas.microsoft.com/office/drawing/2014/main" id="{52F8D5EB-D338-4225-9AF5-C1A31C7CB97F}"/>
              </a:ext>
            </a:extLst>
          </p:cNvPr>
          <p:cNvSpPr/>
          <p:nvPr/>
        </p:nvSpPr>
        <p:spPr>
          <a:xfrm rot="652998">
            <a:off x="6131243" y="4165951"/>
            <a:ext cx="118413" cy="324464"/>
          </a:xfrm>
          <a:custGeom>
            <a:avLst/>
            <a:gdLst>
              <a:gd name="connsiteX0" fmla="*/ 118413 w 118413"/>
              <a:gd name="connsiteY0" fmla="*/ 324464 h 324464"/>
              <a:gd name="connsiteX1" fmla="*/ 426 w 118413"/>
              <a:gd name="connsiteY1" fmla="*/ 230074 h 324464"/>
              <a:gd name="connsiteX2" fmla="*/ 77117 w 118413"/>
              <a:gd name="connsiteY2" fmla="*/ 70792 h 324464"/>
              <a:gd name="connsiteX3" fmla="*/ 29923 w 118413"/>
              <a:gd name="connsiteY3" fmla="*/ 0 h 324464"/>
              <a:gd name="connsiteX4" fmla="*/ 29923 w 118413"/>
              <a:gd name="connsiteY4" fmla="*/ 0 h 324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413" h="324464">
                <a:moveTo>
                  <a:pt x="118413" y="324464"/>
                </a:moveTo>
                <a:cubicBezTo>
                  <a:pt x="62861" y="298408"/>
                  <a:pt x="7309" y="272352"/>
                  <a:pt x="426" y="230074"/>
                </a:cubicBezTo>
                <a:cubicBezTo>
                  <a:pt x="-6457" y="187796"/>
                  <a:pt x="72201" y="109138"/>
                  <a:pt x="77117" y="70792"/>
                </a:cubicBezTo>
                <a:cubicBezTo>
                  <a:pt x="82033" y="32446"/>
                  <a:pt x="29923" y="0"/>
                  <a:pt x="29923" y="0"/>
                </a:cubicBezTo>
                <a:lnTo>
                  <a:pt x="29923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Freihandform: Form 28">
            <a:extLst>
              <a:ext uri="{FF2B5EF4-FFF2-40B4-BE49-F238E27FC236}">
                <a16:creationId xmlns:a16="http://schemas.microsoft.com/office/drawing/2014/main" id="{D8BD500A-3B6C-457C-83A8-A6BB3AB0C02A}"/>
              </a:ext>
            </a:extLst>
          </p:cNvPr>
          <p:cNvSpPr/>
          <p:nvPr/>
        </p:nvSpPr>
        <p:spPr>
          <a:xfrm rot="19891981">
            <a:off x="5300640" y="4147945"/>
            <a:ext cx="118413" cy="324464"/>
          </a:xfrm>
          <a:custGeom>
            <a:avLst/>
            <a:gdLst>
              <a:gd name="connsiteX0" fmla="*/ 118413 w 118413"/>
              <a:gd name="connsiteY0" fmla="*/ 324464 h 324464"/>
              <a:gd name="connsiteX1" fmla="*/ 426 w 118413"/>
              <a:gd name="connsiteY1" fmla="*/ 230074 h 324464"/>
              <a:gd name="connsiteX2" fmla="*/ 77117 w 118413"/>
              <a:gd name="connsiteY2" fmla="*/ 70792 h 324464"/>
              <a:gd name="connsiteX3" fmla="*/ 29923 w 118413"/>
              <a:gd name="connsiteY3" fmla="*/ 0 h 324464"/>
              <a:gd name="connsiteX4" fmla="*/ 29923 w 118413"/>
              <a:gd name="connsiteY4" fmla="*/ 0 h 324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413" h="324464">
                <a:moveTo>
                  <a:pt x="118413" y="324464"/>
                </a:moveTo>
                <a:cubicBezTo>
                  <a:pt x="62861" y="298408"/>
                  <a:pt x="7309" y="272352"/>
                  <a:pt x="426" y="230074"/>
                </a:cubicBezTo>
                <a:cubicBezTo>
                  <a:pt x="-6457" y="187796"/>
                  <a:pt x="72201" y="109138"/>
                  <a:pt x="77117" y="70792"/>
                </a:cubicBezTo>
                <a:cubicBezTo>
                  <a:pt x="82033" y="32446"/>
                  <a:pt x="29923" y="0"/>
                  <a:pt x="29923" y="0"/>
                </a:cubicBezTo>
                <a:lnTo>
                  <a:pt x="29923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0" name="Freihandform: Form 29">
            <a:extLst>
              <a:ext uri="{FF2B5EF4-FFF2-40B4-BE49-F238E27FC236}">
                <a16:creationId xmlns:a16="http://schemas.microsoft.com/office/drawing/2014/main" id="{3E5FAD63-7739-401D-99D8-D6009B289306}"/>
              </a:ext>
            </a:extLst>
          </p:cNvPr>
          <p:cNvSpPr/>
          <p:nvPr/>
        </p:nvSpPr>
        <p:spPr>
          <a:xfrm>
            <a:off x="6430816" y="4234202"/>
            <a:ext cx="126206" cy="64353"/>
          </a:xfrm>
          <a:custGeom>
            <a:avLst/>
            <a:gdLst>
              <a:gd name="connsiteX0" fmla="*/ 0 w 126206"/>
              <a:gd name="connsiteY0" fmla="*/ 64353 h 64353"/>
              <a:gd name="connsiteX1" fmla="*/ 73819 w 126206"/>
              <a:gd name="connsiteY1" fmla="*/ 59 h 64353"/>
              <a:gd name="connsiteX2" fmla="*/ 126206 w 126206"/>
              <a:gd name="connsiteY2" fmla="*/ 52446 h 64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6206" h="64353">
                <a:moveTo>
                  <a:pt x="0" y="64353"/>
                </a:moveTo>
                <a:cubicBezTo>
                  <a:pt x="26392" y="33198"/>
                  <a:pt x="52785" y="2043"/>
                  <a:pt x="73819" y="59"/>
                </a:cubicBezTo>
                <a:cubicBezTo>
                  <a:pt x="94853" y="-1925"/>
                  <a:pt x="119062" y="46493"/>
                  <a:pt x="126206" y="52446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9D1EF679-E254-450E-B449-B0CF59FB2A98}"/>
              </a:ext>
            </a:extLst>
          </p:cNvPr>
          <p:cNvSpPr txBox="1"/>
          <p:nvPr/>
        </p:nvSpPr>
        <p:spPr>
          <a:xfrm>
            <a:off x="5353357" y="4553873"/>
            <a:ext cx="12691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err="1"/>
              <a:t>optimized</a:t>
            </a:r>
            <a:r>
              <a:rPr lang="de-DE" dirty="0"/>
              <a:t> pool</a:t>
            </a: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4043593A-2816-496E-849B-ED6EE0576659}"/>
              </a:ext>
            </a:extLst>
          </p:cNvPr>
          <p:cNvSpPr txBox="1"/>
          <p:nvPr/>
        </p:nvSpPr>
        <p:spPr>
          <a:xfrm>
            <a:off x="376018" y="3265046"/>
            <a:ext cx="2608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e.g. from </a:t>
            </a:r>
            <a:r>
              <a:rPr lang="de-DE" dirty="0" err="1"/>
              <a:t>polymerization</a:t>
            </a:r>
            <a:endParaRPr lang="de-DE" dirty="0"/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197B24E8-6442-4F40-ABA8-C4B60E623B00}"/>
              </a:ext>
            </a:extLst>
          </p:cNvPr>
          <p:cNvSpPr txBox="1"/>
          <p:nvPr/>
        </p:nvSpPr>
        <p:spPr>
          <a:xfrm>
            <a:off x="4920120" y="5284749"/>
            <a:ext cx="2362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Higher relative </a:t>
            </a:r>
            <a:r>
              <a:rPr lang="de-DE" dirty="0" err="1"/>
              <a:t>amount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folding</a:t>
            </a:r>
            <a:r>
              <a:rPr lang="de-DE" dirty="0"/>
              <a:t> sequences</a:t>
            </a:r>
          </a:p>
          <a:p>
            <a:endParaRPr lang="de-DE" dirty="0"/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EE72CF74-8422-47DD-89EF-9155EEB50C27}"/>
              </a:ext>
            </a:extLst>
          </p:cNvPr>
          <p:cNvSpPr txBox="1"/>
          <p:nvPr/>
        </p:nvSpPr>
        <p:spPr>
          <a:xfrm>
            <a:off x="209550" y="5284749"/>
            <a:ext cx="42164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/>
              <a:t>Solution</a:t>
            </a:r>
            <a:r>
              <a:rPr lang="de-DE" sz="2800" dirty="0"/>
              <a:t>: </a:t>
            </a:r>
            <a:r>
              <a:rPr lang="de-DE" sz="2800" dirty="0" err="1"/>
              <a:t>select</a:t>
            </a:r>
            <a:r>
              <a:rPr lang="de-DE" sz="2800" dirty="0"/>
              <a:t> </a:t>
            </a:r>
            <a:r>
              <a:rPr lang="de-DE" sz="2800" b="1" dirty="0" err="1"/>
              <a:t>phenotype</a:t>
            </a:r>
            <a:r>
              <a:rPr lang="de-DE" sz="2800" dirty="0"/>
              <a:t>, 			NOT </a:t>
            </a:r>
            <a:r>
              <a:rPr lang="de-DE" sz="2800" dirty="0" err="1"/>
              <a:t>genotype</a:t>
            </a:r>
            <a:endParaRPr lang="de-DE" sz="2800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10574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  <p:bldP spid="10" grpId="0"/>
      <p:bldP spid="24" grpId="0" animBg="1"/>
      <p:bldP spid="27" grpId="0" animBg="1"/>
      <p:bldP spid="28" grpId="0" animBg="1"/>
      <p:bldP spid="29" grpId="0" animBg="1"/>
      <p:bldP spid="30" grpId="0" animBg="1"/>
      <p:bldP spid="31" grpId="0"/>
      <p:bldP spid="33" grpId="0"/>
      <p:bldP spid="3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4A3693AC-EA34-458C-A633-5D1F14879E23}"/>
              </a:ext>
            </a:extLst>
          </p:cNvPr>
          <p:cNvGrpSpPr/>
          <p:nvPr/>
        </p:nvGrpSpPr>
        <p:grpSpPr>
          <a:xfrm>
            <a:off x="358397" y="2642999"/>
            <a:ext cx="3008423" cy="2891119"/>
            <a:chOff x="3907513" y="755365"/>
            <a:chExt cx="3464837" cy="3402364"/>
          </a:xfrm>
        </p:grpSpPr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900884C0-6F32-4E0A-86DD-ED281CB1BE0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094791" y="755365"/>
              <a:ext cx="3090280" cy="2987516"/>
            </a:xfrm>
            <a:prstGeom prst="rect">
              <a:avLst/>
            </a:prstGeom>
          </p:spPr>
        </p:pic>
        <p:sp>
          <p:nvSpPr>
            <p:cNvPr id="6" name="Textfeld 5">
              <a:extLst>
                <a:ext uri="{FF2B5EF4-FFF2-40B4-BE49-F238E27FC236}">
                  <a16:creationId xmlns:a16="http://schemas.microsoft.com/office/drawing/2014/main" id="{C14B9AA2-B039-49FA-BE91-8502D643C170}"/>
                </a:ext>
              </a:extLst>
            </p:cNvPr>
            <p:cNvSpPr txBox="1"/>
            <p:nvPr/>
          </p:nvSpPr>
          <p:spPr>
            <a:xfrm>
              <a:off x="3907513" y="3566502"/>
              <a:ext cx="3464837" cy="5912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200" i="1" dirty="0" err="1"/>
                <a:t>Luptak</a:t>
              </a:r>
              <a:r>
                <a:rPr lang="de-DE" sz="1200" i="1" dirty="0"/>
                <a:t>, </a:t>
              </a:r>
              <a:r>
                <a:rPr lang="de-DE" sz="1200" i="1" dirty="0" err="1"/>
                <a:t>Szostak</a:t>
              </a:r>
              <a:r>
                <a:rPr lang="de-DE" sz="1200" i="1" dirty="0"/>
                <a:t> et al. J. Am. Chem. </a:t>
              </a:r>
              <a:r>
                <a:rPr lang="de-DE" sz="1200" i="1" dirty="0" err="1"/>
                <a:t>Soc</a:t>
              </a:r>
              <a:r>
                <a:rPr lang="de-DE" sz="1200" i="1" dirty="0"/>
                <a:t>.</a:t>
              </a:r>
              <a:r>
                <a:rPr lang="de-DE" sz="1200" dirty="0"/>
                <a:t> 2020, 142, 4, 1941–1951</a:t>
              </a:r>
            </a:p>
          </p:txBody>
        </p:sp>
      </p:grpSp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E84C8818-5E2A-4C84-A1E6-41434C22DF99}"/>
              </a:ext>
            </a:extLst>
          </p:cNvPr>
          <p:cNvCxnSpPr>
            <a:cxnSpLocks/>
          </p:cNvCxnSpPr>
          <p:nvPr/>
        </p:nvCxnSpPr>
        <p:spPr>
          <a:xfrm>
            <a:off x="1913543" y="2820890"/>
            <a:ext cx="0" cy="44918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Rechtwinkliges Dreieck 7">
            <a:extLst>
              <a:ext uri="{FF2B5EF4-FFF2-40B4-BE49-F238E27FC236}">
                <a16:creationId xmlns:a16="http://schemas.microsoft.com/office/drawing/2014/main" id="{3C4B9550-9CAC-41A5-8B33-2BAF3A4AA1A1}"/>
              </a:ext>
            </a:extLst>
          </p:cNvPr>
          <p:cNvSpPr/>
          <p:nvPr/>
        </p:nvSpPr>
        <p:spPr>
          <a:xfrm flipH="1">
            <a:off x="709708" y="2309824"/>
            <a:ext cx="2305797" cy="307755"/>
          </a:xfrm>
          <a:prstGeom prst="rt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8F5AC807-923D-458E-BD14-EFEA91DD119F}"/>
              </a:ext>
            </a:extLst>
          </p:cNvPr>
          <p:cNvSpPr txBox="1"/>
          <p:nvPr/>
        </p:nvSpPr>
        <p:spPr>
          <a:xfrm>
            <a:off x="665383" y="1957312"/>
            <a:ext cx="2420997" cy="491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err="1"/>
              <a:t>phenotypic</a:t>
            </a:r>
            <a:r>
              <a:rPr lang="de-DE" dirty="0"/>
              <a:t> potential</a:t>
            </a:r>
          </a:p>
        </p:txBody>
      </p:sp>
      <p:sp>
        <p:nvSpPr>
          <p:cNvPr id="10" name="Freihandform: Form 9">
            <a:extLst>
              <a:ext uri="{FF2B5EF4-FFF2-40B4-BE49-F238E27FC236}">
                <a16:creationId xmlns:a16="http://schemas.microsoft.com/office/drawing/2014/main" id="{F108F12B-96EA-49CC-88AE-7A636A0341AF}"/>
              </a:ext>
            </a:extLst>
          </p:cNvPr>
          <p:cNvSpPr/>
          <p:nvPr/>
        </p:nvSpPr>
        <p:spPr>
          <a:xfrm>
            <a:off x="-73817" y="3045483"/>
            <a:ext cx="126206" cy="64353"/>
          </a:xfrm>
          <a:custGeom>
            <a:avLst/>
            <a:gdLst>
              <a:gd name="connsiteX0" fmla="*/ 0 w 126206"/>
              <a:gd name="connsiteY0" fmla="*/ 64353 h 64353"/>
              <a:gd name="connsiteX1" fmla="*/ 73819 w 126206"/>
              <a:gd name="connsiteY1" fmla="*/ 59 h 64353"/>
              <a:gd name="connsiteX2" fmla="*/ 126206 w 126206"/>
              <a:gd name="connsiteY2" fmla="*/ 52446 h 64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6206" h="64353">
                <a:moveTo>
                  <a:pt x="0" y="64353"/>
                </a:moveTo>
                <a:cubicBezTo>
                  <a:pt x="26392" y="33198"/>
                  <a:pt x="52785" y="2043"/>
                  <a:pt x="73819" y="59"/>
                </a:cubicBezTo>
                <a:cubicBezTo>
                  <a:pt x="94853" y="-1925"/>
                  <a:pt x="119062" y="46493"/>
                  <a:pt x="126206" y="52446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7CD3E538-CE05-43C5-B48B-324B937940B4}"/>
              </a:ext>
            </a:extLst>
          </p:cNvPr>
          <p:cNvSpPr txBox="1"/>
          <p:nvPr/>
        </p:nvSpPr>
        <p:spPr>
          <a:xfrm>
            <a:off x="214706" y="742186"/>
            <a:ext cx="367011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/>
              <a:t>Szostak/</a:t>
            </a:r>
            <a:r>
              <a:rPr lang="de-DE" sz="2800" b="1" dirty="0" err="1"/>
              <a:t>Luptak</a:t>
            </a:r>
            <a:r>
              <a:rPr lang="de-DE" sz="2800" b="1" dirty="0"/>
              <a:t> </a:t>
            </a:r>
            <a:r>
              <a:rPr lang="de-DE" sz="2800" b="1" dirty="0" err="1"/>
              <a:t>did</a:t>
            </a:r>
            <a:r>
              <a:rPr lang="de-DE" sz="2800" b="1" dirty="0"/>
              <a:t> </a:t>
            </a:r>
            <a:r>
              <a:rPr lang="de-DE" sz="2800" b="1" dirty="0" err="1"/>
              <a:t>it</a:t>
            </a:r>
            <a:r>
              <a:rPr lang="de-DE" sz="2800" b="1" dirty="0"/>
              <a:t> </a:t>
            </a:r>
            <a:r>
              <a:rPr lang="de-DE" sz="2800" b="1" dirty="0" err="1"/>
              <a:t>already</a:t>
            </a:r>
            <a:r>
              <a:rPr lang="de-DE" sz="2800" b="1" dirty="0"/>
              <a:t>:</a:t>
            </a:r>
          </a:p>
          <a:p>
            <a:pPr algn="ctr"/>
            <a:r>
              <a:rPr lang="de-DE" sz="1600" dirty="0"/>
              <a:t>(</a:t>
            </a:r>
            <a:r>
              <a:rPr lang="de-DE" sz="1600" dirty="0" err="1"/>
              <a:t>kinda</a:t>
            </a:r>
            <a:r>
              <a:rPr lang="de-DE" sz="1600" dirty="0"/>
              <a:t>)</a:t>
            </a:r>
          </a:p>
          <a:p>
            <a:pPr algn="ctr"/>
            <a:endParaRPr lang="de-DE" dirty="0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7C6452DF-E125-4181-B3E2-0E314BBE27F0}"/>
              </a:ext>
            </a:extLst>
          </p:cNvPr>
          <p:cNvSpPr txBox="1"/>
          <p:nvPr/>
        </p:nvSpPr>
        <p:spPr>
          <a:xfrm>
            <a:off x="4815556" y="742186"/>
            <a:ext cx="3670119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/>
              <a:t>How could </a:t>
            </a:r>
            <a:r>
              <a:rPr lang="de-DE" sz="2800" b="1" dirty="0" err="1"/>
              <a:t>we</a:t>
            </a:r>
            <a:r>
              <a:rPr lang="de-DE" sz="2800" b="1" dirty="0"/>
              <a:t> do </a:t>
            </a:r>
            <a:r>
              <a:rPr lang="de-DE" sz="2800" b="1" dirty="0" err="1"/>
              <a:t>it</a:t>
            </a:r>
            <a:r>
              <a:rPr lang="de-DE" sz="2800" b="1" dirty="0"/>
              <a:t> „prebiotically“?</a:t>
            </a:r>
          </a:p>
          <a:p>
            <a:pPr algn="ctr"/>
            <a:endParaRPr lang="de-DE" dirty="0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6DDAAC4F-906D-4D4D-B396-07E3A8FFBC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9718" y="1754839"/>
            <a:ext cx="2348642" cy="2132101"/>
          </a:xfrm>
          <a:prstGeom prst="rect">
            <a:avLst/>
          </a:prstGeom>
        </p:spPr>
      </p:pic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E471B46E-FC4C-4773-8F06-E7387588A78D}"/>
              </a:ext>
            </a:extLst>
          </p:cNvPr>
          <p:cNvGrpSpPr/>
          <p:nvPr/>
        </p:nvGrpSpPr>
        <p:grpSpPr>
          <a:xfrm>
            <a:off x="4417871" y="4308468"/>
            <a:ext cx="1521921" cy="1936990"/>
            <a:chOff x="4062988" y="4819699"/>
            <a:chExt cx="1521921" cy="1936990"/>
          </a:xfrm>
        </p:grpSpPr>
        <p:pic>
          <p:nvPicPr>
            <p:cNvPr id="16" name="Grafik 15">
              <a:extLst>
                <a:ext uri="{FF2B5EF4-FFF2-40B4-BE49-F238E27FC236}">
                  <a16:creationId xmlns:a16="http://schemas.microsoft.com/office/drawing/2014/main" id="{0AB08577-9E7D-4D35-82ED-9826920F7E8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62988" y="4819699"/>
              <a:ext cx="1521921" cy="1936990"/>
            </a:xfrm>
            <a:prstGeom prst="rect">
              <a:avLst/>
            </a:prstGeom>
          </p:spPr>
        </p:pic>
        <p:cxnSp>
          <p:nvCxnSpPr>
            <p:cNvPr id="17" name="Gerade Verbindung mit Pfeil 16">
              <a:extLst>
                <a:ext uri="{FF2B5EF4-FFF2-40B4-BE49-F238E27FC236}">
                  <a16:creationId xmlns:a16="http://schemas.microsoft.com/office/drawing/2014/main" id="{96B3DA89-CA1F-4FFF-A843-430650F6E5BD}"/>
                </a:ext>
              </a:extLst>
            </p:cNvPr>
            <p:cNvCxnSpPr>
              <a:cxnSpLocks/>
            </p:cNvCxnSpPr>
            <p:nvPr/>
          </p:nvCxnSpPr>
          <p:spPr>
            <a:xfrm>
              <a:off x="4685046" y="5339009"/>
              <a:ext cx="0" cy="449185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8" name="Textfeld 17">
            <a:extLst>
              <a:ext uri="{FF2B5EF4-FFF2-40B4-BE49-F238E27FC236}">
                <a16:creationId xmlns:a16="http://schemas.microsoft.com/office/drawing/2014/main" id="{3600261C-C850-48DD-8170-44531BB712E4}"/>
              </a:ext>
            </a:extLst>
          </p:cNvPr>
          <p:cNvSpPr txBox="1"/>
          <p:nvPr/>
        </p:nvSpPr>
        <p:spPr>
          <a:xfrm>
            <a:off x="4345642" y="3939136"/>
            <a:ext cx="726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RNA: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4BFF7F71-BB11-4A17-895F-29E220587A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1765" y="1602015"/>
            <a:ext cx="2068699" cy="2366637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B0513919-9641-45FD-9CDB-AA92EBC699EC}"/>
              </a:ext>
            </a:extLst>
          </p:cNvPr>
          <p:cNvSpPr txBox="1"/>
          <p:nvPr/>
        </p:nvSpPr>
        <p:spPr>
          <a:xfrm>
            <a:off x="5495809" y="6245458"/>
            <a:ext cx="18679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(from PhD </a:t>
            </a:r>
            <a:r>
              <a:rPr lang="de-DE" dirty="0" err="1"/>
              <a:t>thesis</a:t>
            </a:r>
            <a:r>
              <a:rPr lang="de-DE" dirty="0"/>
              <a:t> Alex Kühnlein)</a:t>
            </a: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F8A222A6-0566-4879-969F-33B0E18B41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13983" y="4238146"/>
            <a:ext cx="590632" cy="1819529"/>
          </a:xfrm>
          <a:prstGeom prst="rect">
            <a:avLst/>
          </a:prstGeom>
        </p:spPr>
      </p:pic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FA4CB393-9A7F-497A-A181-816EF23EE58E}"/>
              </a:ext>
            </a:extLst>
          </p:cNvPr>
          <p:cNvGrpSpPr/>
          <p:nvPr/>
        </p:nvGrpSpPr>
        <p:grpSpPr>
          <a:xfrm>
            <a:off x="6990843" y="4331810"/>
            <a:ext cx="2107437" cy="1936990"/>
            <a:chOff x="6990843" y="4331810"/>
            <a:chExt cx="2107437" cy="1936990"/>
          </a:xfrm>
        </p:grpSpPr>
        <p:pic>
          <p:nvPicPr>
            <p:cNvPr id="25" name="Grafik 24">
              <a:extLst>
                <a:ext uri="{FF2B5EF4-FFF2-40B4-BE49-F238E27FC236}">
                  <a16:creationId xmlns:a16="http://schemas.microsoft.com/office/drawing/2014/main" id="{F6C58D1D-72EF-4507-B4BE-28B49F9D062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990843" y="4331810"/>
              <a:ext cx="2038580" cy="1936990"/>
            </a:xfrm>
            <a:prstGeom prst="rect">
              <a:avLst/>
            </a:prstGeom>
          </p:spPr>
        </p:pic>
        <p:sp>
          <p:nvSpPr>
            <p:cNvPr id="26" name="Rechteck 25">
              <a:extLst>
                <a:ext uri="{FF2B5EF4-FFF2-40B4-BE49-F238E27FC236}">
                  <a16:creationId xmlns:a16="http://schemas.microsoft.com/office/drawing/2014/main" id="{14998DDB-41FC-4352-A31D-C8A70177BDF9}"/>
                </a:ext>
              </a:extLst>
            </p:cNvPr>
            <p:cNvSpPr/>
            <p:nvPr/>
          </p:nvSpPr>
          <p:spPr>
            <a:xfrm>
              <a:off x="8921931" y="4409108"/>
              <a:ext cx="176349" cy="28698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1908298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8" grpId="0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73D4AFBB-6138-40DB-B7DF-C98B0A98305F}"/>
              </a:ext>
            </a:extLst>
          </p:cNvPr>
          <p:cNvSpPr txBox="1"/>
          <p:nvPr/>
        </p:nvSpPr>
        <p:spPr>
          <a:xfrm>
            <a:off x="2402735" y="121700"/>
            <a:ext cx="4533643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dirty="0" err="1"/>
              <a:t>Better</a:t>
            </a:r>
            <a:r>
              <a:rPr lang="de-DE" sz="2800" dirty="0"/>
              <a:t> </a:t>
            </a:r>
            <a:r>
              <a:rPr lang="de-DE" sz="2800" dirty="0" err="1"/>
              <a:t>setting</a:t>
            </a:r>
            <a:r>
              <a:rPr lang="de-DE" sz="2800" dirty="0"/>
              <a:t> f. Oligomers:</a:t>
            </a:r>
          </a:p>
          <a:p>
            <a:pPr algn="ctr"/>
            <a:r>
              <a:rPr lang="de-DE" sz="2800" b="1" dirty="0"/>
              <a:t>The „</a:t>
            </a:r>
            <a:r>
              <a:rPr lang="de-DE" sz="2800" b="1" dirty="0" err="1"/>
              <a:t>heat-step</a:t>
            </a:r>
            <a:r>
              <a:rPr lang="de-DE" sz="2800" b="1" dirty="0"/>
              <a:t>“</a:t>
            </a:r>
          </a:p>
          <a:p>
            <a:pPr algn="ctr"/>
            <a:r>
              <a:rPr lang="de-DE" sz="1100" dirty="0"/>
              <a:t>(</a:t>
            </a:r>
            <a:r>
              <a:rPr lang="de-DE" sz="1100" dirty="0" err="1"/>
              <a:t>see</a:t>
            </a:r>
            <a:r>
              <a:rPr lang="de-DE" sz="1100" dirty="0"/>
              <a:t> </a:t>
            </a:r>
            <a:r>
              <a:rPr lang="de-DE" sz="1100" dirty="0" err="1"/>
              <a:t>NatChem</a:t>
            </a:r>
            <a:r>
              <a:rPr lang="de-DE" sz="1100" dirty="0"/>
              <a:t> 2015)</a:t>
            </a:r>
          </a:p>
          <a:p>
            <a:pPr algn="ctr"/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5619E121-C420-4571-BA81-080ACC152E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44" y="1769659"/>
            <a:ext cx="2623718" cy="445086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21CA8469-8FE9-4321-8FEC-DC592972AF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9580" y="1522083"/>
            <a:ext cx="1709976" cy="2329187"/>
          </a:xfrm>
          <a:prstGeom prst="rect">
            <a:avLst/>
          </a:prstGeom>
        </p:spPr>
      </p:pic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4928DD16-8BE7-4FAA-885A-51BFAD55C67E}"/>
              </a:ext>
            </a:extLst>
          </p:cNvPr>
          <p:cNvCxnSpPr/>
          <p:nvPr/>
        </p:nvCxnSpPr>
        <p:spPr>
          <a:xfrm flipV="1">
            <a:off x="1164492" y="1522083"/>
            <a:ext cx="1797539" cy="224493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Gerader Verbinder 13">
            <a:extLst>
              <a:ext uri="{FF2B5EF4-FFF2-40B4-BE49-F238E27FC236}">
                <a16:creationId xmlns:a16="http://schemas.microsoft.com/office/drawing/2014/main" id="{E6F86551-A9A5-4AA3-8E6C-06DE7C9C6A43}"/>
              </a:ext>
            </a:extLst>
          </p:cNvPr>
          <p:cNvCxnSpPr/>
          <p:nvPr/>
        </p:nvCxnSpPr>
        <p:spPr>
          <a:xfrm flipH="1">
            <a:off x="1466603" y="3851270"/>
            <a:ext cx="3202953" cy="151756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Grafik 15">
            <a:extLst>
              <a:ext uri="{FF2B5EF4-FFF2-40B4-BE49-F238E27FC236}">
                <a16:creationId xmlns:a16="http://schemas.microsoft.com/office/drawing/2014/main" id="{78F59D6B-A109-47D7-8C4E-D8CA099C9F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4040" y="1671661"/>
            <a:ext cx="2085165" cy="2535601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BFF501B1-D5B5-47ED-9C71-58FA5E66FCC5}"/>
              </a:ext>
            </a:extLst>
          </p:cNvPr>
          <p:cNvSpPr txBox="1"/>
          <p:nvPr/>
        </p:nvSpPr>
        <p:spPr>
          <a:xfrm>
            <a:off x="1344643" y="1010213"/>
            <a:ext cx="2116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err="1"/>
              <a:t>Temperature</a:t>
            </a:r>
            <a:endParaRPr lang="de-DE" dirty="0"/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F21671A9-94F2-4FA4-8864-70CBCE85F619}"/>
              </a:ext>
            </a:extLst>
          </p:cNvPr>
          <p:cNvSpPr txBox="1"/>
          <p:nvPr/>
        </p:nvSpPr>
        <p:spPr>
          <a:xfrm>
            <a:off x="5668530" y="1010213"/>
            <a:ext cx="21161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Concentration (</a:t>
            </a:r>
            <a:r>
              <a:rPr lang="de-DE" dirty="0" err="1"/>
              <a:t>oligo</a:t>
            </a:r>
            <a:r>
              <a:rPr lang="de-DE" dirty="0"/>
              <a:t>)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59D2914A-BEB9-4BED-8D19-B340529C8534}"/>
              </a:ext>
            </a:extLst>
          </p:cNvPr>
          <p:cNvSpPr txBox="1"/>
          <p:nvPr/>
        </p:nvSpPr>
        <p:spPr>
          <a:xfrm>
            <a:off x="5688124" y="4354304"/>
            <a:ext cx="2116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err="1"/>
              <a:t>Length</a:t>
            </a:r>
            <a:r>
              <a:rPr lang="de-DE" dirty="0"/>
              <a:t> selection</a:t>
            </a:r>
          </a:p>
        </p:txBody>
      </p:sp>
      <p:pic>
        <p:nvPicPr>
          <p:cNvPr id="21" name="Grafik 20">
            <a:extLst>
              <a:ext uri="{FF2B5EF4-FFF2-40B4-BE49-F238E27FC236}">
                <a16:creationId xmlns:a16="http://schemas.microsoft.com/office/drawing/2014/main" id="{164B0EFC-1FA5-4EDB-97F3-7D8735DB7F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7701" y="4706612"/>
            <a:ext cx="2311475" cy="2012577"/>
          </a:xfrm>
          <a:prstGeom prst="rect">
            <a:avLst/>
          </a:prstGeom>
        </p:spPr>
      </p:pic>
      <p:cxnSp>
        <p:nvCxnSpPr>
          <p:cNvPr id="23" name="Gerade Verbindung mit Pfeil 22">
            <a:extLst>
              <a:ext uri="{FF2B5EF4-FFF2-40B4-BE49-F238E27FC236}">
                <a16:creationId xmlns:a16="http://schemas.microsoft.com/office/drawing/2014/main" id="{6814D00F-C6CC-405D-B161-8AE04F6E2676}"/>
              </a:ext>
            </a:extLst>
          </p:cNvPr>
          <p:cNvCxnSpPr>
            <a:cxnSpLocks/>
          </p:cNvCxnSpPr>
          <p:nvPr/>
        </p:nvCxnSpPr>
        <p:spPr>
          <a:xfrm>
            <a:off x="7171509" y="2217535"/>
            <a:ext cx="84908" cy="1211465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 Verbindung mit Pfeil 24">
            <a:extLst>
              <a:ext uri="{FF2B5EF4-FFF2-40B4-BE49-F238E27FC236}">
                <a16:creationId xmlns:a16="http://schemas.microsoft.com/office/drawing/2014/main" id="{2FF88A1E-3681-43B3-AB91-22683611AA24}"/>
              </a:ext>
            </a:extLst>
          </p:cNvPr>
          <p:cNvCxnSpPr>
            <a:cxnSpLocks/>
          </p:cNvCxnSpPr>
          <p:nvPr/>
        </p:nvCxnSpPr>
        <p:spPr>
          <a:xfrm flipH="1" flipV="1">
            <a:off x="6157025" y="2217535"/>
            <a:ext cx="33714" cy="527130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Grafik 28">
            <a:extLst>
              <a:ext uri="{FF2B5EF4-FFF2-40B4-BE49-F238E27FC236}">
                <a16:creationId xmlns:a16="http://schemas.microsoft.com/office/drawing/2014/main" id="{4E262F62-D44F-427A-8B6B-26F0AF34C2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18116" y="4723636"/>
            <a:ext cx="2214404" cy="1958896"/>
          </a:xfrm>
          <a:prstGeom prst="rect">
            <a:avLst/>
          </a:prstGeom>
        </p:spPr>
      </p:pic>
      <p:sp>
        <p:nvSpPr>
          <p:cNvPr id="30" name="Textfeld 29">
            <a:extLst>
              <a:ext uri="{FF2B5EF4-FFF2-40B4-BE49-F238E27FC236}">
                <a16:creationId xmlns:a16="http://schemas.microsoft.com/office/drawing/2014/main" id="{AA3F2610-5DFE-4171-9811-7EFE6656F69A}"/>
              </a:ext>
            </a:extLst>
          </p:cNvPr>
          <p:cNvSpPr txBox="1"/>
          <p:nvPr/>
        </p:nvSpPr>
        <p:spPr>
          <a:xfrm>
            <a:off x="6905927" y="6126760"/>
            <a:ext cx="17657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High </a:t>
            </a:r>
            <a:r>
              <a:rPr lang="de-DE" dirty="0" err="1">
                <a:solidFill>
                  <a:schemeClr val="bg1"/>
                </a:solidFill>
              </a:rPr>
              <a:t>flow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speed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F9C62FCD-AB07-4526-AAA4-1EAAE910E906}"/>
              </a:ext>
            </a:extLst>
          </p:cNvPr>
          <p:cNvSpPr txBox="1"/>
          <p:nvPr/>
        </p:nvSpPr>
        <p:spPr>
          <a:xfrm>
            <a:off x="4741816" y="4733822"/>
            <a:ext cx="17657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>
                <a:solidFill>
                  <a:schemeClr val="bg1"/>
                </a:solidFill>
              </a:rPr>
              <a:t>low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flow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speed</a:t>
            </a:r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473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30" grpId="0"/>
      <p:bldP spid="31" grpId="0"/>
    </p:bld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446</Words>
  <Application>Microsoft Office PowerPoint</Application>
  <PresentationFormat>Bildschirmpräsentation (4:3)</PresentationFormat>
  <Paragraphs>110</Paragraphs>
  <Slides>12</Slides>
  <Notes>3</Notes>
  <HiddenSlides>0</HiddenSlides>
  <MMClips>4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Cambria Math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How to do these simulations?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Christof Mast</dc:creator>
  <cp:lastModifiedBy>Christof Mast</cp:lastModifiedBy>
  <cp:revision>13</cp:revision>
  <dcterms:created xsi:type="dcterms:W3CDTF">2021-06-24T07:43:27Z</dcterms:created>
  <dcterms:modified xsi:type="dcterms:W3CDTF">2021-06-25T06:08:31Z</dcterms:modified>
</cp:coreProperties>
</file>